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4" r:id="rId2"/>
    <p:sldId id="268" r:id="rId3"/>
    <p:sldId id="271" r:id="rId4"/>
    <p:sldId id="272" r:id="rId5"/>
    <p:sldId id="273" r:id="rId6"/>
    <p:sldId id="275" r:id="rId7"/>
    <p:sldId id="278" r:id="rId8"/>
    <p:sldId id="280" r:id="rId9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arolina Hiller" initials="CH" lastIdx="10" clrIdx="0">
    <p:extLst>
      <p:ext uri="{19B8F6BF-5375-455C-9EA6-DF929625EA0E}">
        <p15:presenceInfo xmlns:p15="http://schemas.microsoft.com/office/powerpoint/2012/main" userId="S::carolina.hiller@ri.se::784408b2-d311-408c-b7cd-9055fbc44f12" providerId="AD"/>
      </p:ext>
    </p:extLst>
  </p:cmAuthor>
  <p:cmAuthor id="2" name="Kerstin Rubenson" initials="KR" lastIdx="5" clrIdx="1">
    <p:extLst>
      <p:ext uri="{19B8F6BF-5375-455C-9EA6-DF929625EA0E}">
        <p15:presenceInfo xmlns:p15="http://schemas.microsoft.com/office/powerpoint/2012/main" userId="S::kerstin.rubenson@ri.se::3c545b9b-3d08-40c4-8881-84a4cb0beaa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66"/>
    <a:srgbClr val="00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40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38" y="4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AC3B087-9B29-41DD-9541-3146B367A9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36E43E4D-F4C7-4CD5-ADC0-EF33BC628B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här för att ändra mall för underrubrikformat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CE21CDB2-A785-4DDD-A81D-C9250C9A4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801F7-CC34-4860-85A6-930C7B14B465}" type="datetimeFigureOut">
              <a:rPr lang="sv-SE" smtClean="0"/>
              <a:t>2019-06-05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2D8A15E4-172B-4DE7-99FA-70660D22A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B4246080-B5D5-442C-ABBC-86EDD14F50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5C27A-2830-44D0-A70F-EF3DA9437D8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28068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C148983-9EF2-40D5-A12A-9D0C67A680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4A784691-E10C-48D4-9DE4-379CA08346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94DA03A4-9EFD-4454-BA5F-E9316A57BD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801F7-CC34-4860-85A6-930C7B14B465}" type="datetimeFigureOut">
              <a:rPr lang="sv-SE" smtClean="0"/>
              <a:t>2019-06-05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D8D06916-AAF5-4601-987A-310DF88F37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1DD296D9-71B2-437C-B733-6679480CC8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5C27A-2830-44D0-A70F-EF3DA9437D8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973800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>
            <a:extLst>
              <a:ext uri="{FF2B5EF4-FFF2-40B4-BE49-F238E27FC236}">
                <a16:creationId xmlns:a16="http://schemas.microsoft.com/office/drawing/2014/main" id="{5E57874B-B1D9-41D6-8FF1-BE2A244DC39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823F5127-6A16-4D57-BE7C-4807E7C4A6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2E4B5849-B05F-493C-BDFE-0650ACC672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801F7-CC34-4860-85A6-930C7B14B465}" type="datetimeFigureOut">
              <a:rPr lang="sv-SE" smtClean="0"/>
              <a:t>2019-06-05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8B6B2AC1-AC0B-4C71-A2AC-E69700B3FB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C2D8F44D-B95F-4051-9F78-26C7D4C7A8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5C27A-2830-44D0-A70F-EF3DA9437D8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53586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4BC72F8-8CC2-48B8-97AC-75F29EDE20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D0B6A2F-B33C-4D6D-980E-1F651BCBFE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1FBFC529-0EBC-4DA6-8B9C-50A949F59C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801F7-CC34-4860-85A6-930C7B14B465}" type="datetimeFigureOut">
              <a:rPr lang="sv-SE" smtClean="0"/>
              <a:t>2019-06-05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C7C3EA18-CE52-4CC6-97F2-9691CA1D2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3A1A4749-9878-470A-8995-A816F664CE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5C27A-2830-44D0-A70F-EF3DA9437D8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7446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3A53BE6-0DE6-4F48-9DDE-A1E17ED283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1182D267-6854-4A72-9CD4-5CB862940B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Redigera format för bakgrundstext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9A743B58-B3CE-4ECD-9C76-6A3AE55B62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801F7-CC34-4860-85A6-930C7B14B465}" type="datetimeFigureOut">
              <a:rPr lang="sv-SE" smtClean="0"/>
              <a:t>2019-06-05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B7477C47-9494-42B1-8789-566320B82E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00B56027-E94E-4ADA-A0E6-4B961CE3B7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5C27A-2830-44D0-A70F-EF3DA9437D8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526691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9C2DC5F6-F263-4C64-AAE8-00527E6C06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3C7EB7DA-C30B-43C9-9E9D-6B31C1BC669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8A5C4EBF-82AA-43D5-A2E0-F841C0A878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17854E62-7F7B-4BE4-8EFF-85ADFBFF92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801F7-CC34-4860-85A6-930C7B14B465}" type="datetimeFigureOut">
              <a:rPr lang="sv-SE" smtClean="0"/>
              <a:t>2019-06-05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670AF897-211E-47CB-97C0-D3806CD035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24F8772A-2856-48C9-90AC-7FCD507AA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5C27A-2830-44D0-A70F-EF3DA9437D8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959042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37E6073D-5D87-47C2-B266-92F16F60AA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68C2F3C6-53E1-4B70-A4E6-2FB2BF9A43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Redigera format för bakgrundstext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681A1B64-8470-45D7-8C09-009792A359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AB33D56E-A928-43A2-AD69-1C551A6280E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Redigera format för bakgrundstext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27E86A43-1A99-4183-893F-63A6AC7D4A5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40CD05A1-BC99-47CC-8F65-C0BDA14221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801F7-CC34-4860-85A6-930C7B14B465}" type="datetimeFigureOut">
              <a:rPr lang="sv-SE" smtClean="0"/>
              <a:t>2019-06-05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07801146-9164-4784-8131-EAF481638F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7A7D7624-43D8-4DA0-83BD-727B50B51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5C27A-2830-44D0-A70F-EF3DA9437D8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090756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CF2101C-AAAE-4174-A24E-77F106DC6E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4BDCB2DF-7E31-434A-910A-F64F90824C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801F7-CC34-4860-85A6-930C7B14B465}" type="datetimeFigureOut">
              <a:rPr lang="sv-SE" smtClean="0"/>
              <a:t>2019-06-05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C8D7F89B-5CE6-4B10-95FB-B677AC0C5A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DF56C544-920F-4EA9-BA7D-472AD0AA6B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5C27A-2830-44D0-A70F-EF3DA9437D8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683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8EF758CC-20F9-4D1D-9E71-32B29E9128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801F7-CC34-4860-85A6-930C7B14B465}" type="datetimeFigureOut">
              <a:rPr lang="sv-SE" smtClean="0"/>
              <a:t>2019-06-05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6FDC5260-ACFF-4C2D-861A-908711529F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30D9B6C4-D4D6-443E-B4ED-2DE82BFF25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5C27A-2830-44D0-A70F-EF3DA9437D8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769596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286FBF3D-8869-416C-B19B-47EB0208F2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FD7AF6F6-417D-4E78-A1DA-43B1AE86A5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01B5CEF4-73FE-4276-8628-44770F6BB5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Redigera format för bakgrundstext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D7D163F6-6150-44CC-AF5B-EC8920E87E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801F7-CC34-4860-85A6-930C7B14B465}" type="datetimeFigureOut">
              <a:rPr lang="sv-SE" smtClean="0"/>
              <a:t>2019-06-05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D9DEC3CB-46B3-41C2-BE1D-4F071DE478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92BBC191-C265-4604-A1AB-ACC92E526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5C27A-2830-44D0-A70F-EF3DA9437D8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963763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1ADAEBC-B815-496A-9C51-C7AB408429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3D95E272-5A75-4E70-B991-DFCE48FB85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4909B904-57CE-4BC7-8E4D-918796CEB5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Redigera format för bakgrundstext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49E17017-9999-48DE-9D32-5F946BBB94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801F7-CC34-4860-85A6-930C7B14B465}" type="datetimeFigureOut">
              <a:rPr lang="sv-SE" smtClean="0"/>
              <a:t>2019-06-05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706C0DF0-4F5C-475E-A2DC-E7C7082CD3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77955DE2-0A03-4428-85AA-517AB18BED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5C27A-2830-44D0-A70F-EF3DA9437D8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88215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E77529E1-0D57-44D7-90A4-1E85C7ECD2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25BBE93F-1B07-4EDD-BAF3-5876360360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CAED37B8-723A-4004-8E5B-8B2215A3BC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1801F7-CC34-4860-85A6-930C7B14B465}" type="datetimeFigureOut">
              <a:rPr lang="sv-SE" smtClean="0"/>
              <a:t>2019-06-05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883CEBFF-43E9-4602-8BC9-437E2A8124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FAC90658-F058-4391-AD78-3CABEA0CF4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B5C27A-2830-44D0-A70F-EF3DA9437D8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57381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empowering2020.eu/collect-analyse-register-data" TargetMode="External"/><Relationship Id="rId2" Type="http://schemas.openxmlformats.org/officeDocument/2006/relationships/hyperlink" Target="http://www.covenantofmayors.eu/support/library" TargetMode="External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www.covenantofmayors.eu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BC60E2C6-F4C1-486B-BB45-69DC0A84E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72200" y="365125"/>
            <a:ext cx="5181600" cy="1325563"/>
          </a:xfrm>
        </p:spPr>
        <p:txBody>
          <a:bodyPr>
            <a:normAutofit/>
          </a:bodyPr>
          <a:lstStyle/>
          <a:p>
            <a:pPr algn="ctr"/>
            <a:r>
              <a:rPr lang="en-GB" sz="3200" b="1" dirty="0" err="1"/>
              <a:t>Totul</a:t>
            </a:r>
            <a:r>
              <a:rPr lang="en-GB" sz="3200" b="1" dirty="0"/>
              <a:t> tine de date!</a:t>
            </a:r>
            <a:br>
              <a:rPr lang="en-GB" sz="2400" dirty="0"/>
            </a:br>
            <a:r>
              <a:rPr lang="en-GB" sz="2400" dirty="0"/>
              <a:t>Ce date sunt </a:t>
            </a:r>
            <a:r>
              <a:rPr lang="en-GB" sz="2400" dirty="0" err="1"/>
              <a:t>necesare</a:t>
            </a:r>
            <a:r>
              <a:rPr lang="en-GB" sz="2400" dirty="0"/>
              <a:t> </a:t>
            </a:r>
            <a:r>
              <a:rPr lang="en-GB" sz="2400" dirty="0" err="1"/>
              <a:t>pentru</a:t>
            </a:r>
            <a:r>
              <a:rPr lang="en-GB" sz="2400" dirty="0"/>
              <a:t> </a:t>
            </a:r>
            <a:r>
              <a:rPr lang="en-GB" sz="2400" dirty="0" err="1"/>
              <a:t>Inventarul</a:t>
            </a:r>
            <a:r>
              <a:rPr lang="en-GB" sz="2400" dirty="0"/>
              <a:t> de </a:t>
            </a:r>
            <a:r>
              <a:rPr lang="en-GB" sz="2400" dirty="0" err="1"/>
              <a:t>Emisii</a:t>
            </a:r>
            <a:r>
              <a:rPr lang="en-GB" sz="2400" dirty="0"/>
              <a:t> de </a:t>
            </a:r>
            <a:r>
              <a:rPr lang="en-GB" sz="2400" dirty="0" err="1"/>
              <a:t>Referință</a:t>
            </a:r>
            <a:r>
              <a:rPr lang="en-GB" sz="2400" dirty="0"/>
              <a:t>?</a:t>
            </a:r>
          </a:p>
        </p:txBody>
      </p:sp>
      <p:pic>
        <p:nvPicPr>
          <p:cNvPr id="6" name="Platshållare för innehåll 5">
            <a:extLst>
              <a:ext uri="{FF2B5EF4-FFF2-40B4-BE49-F238E27FC236}">
                <a16:creationId xmlns:a16="http://schemas.microsoft.com/office/drawing/2014/main" id="{EC120DD7-2D30-4392-90AF-46FDB30CBEE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" y="0"/>
            <a:ext cx="5416177" cy="6876000"/>
          </a:xfrm>
        </p:spPr>
      </p:pic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8B5FC544-B0A4-484B-8E2C-6FF0014F59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 err="1"/>
              <a:t>Angajamentul</a:t>
            </a:r>
            <a:r>
              <a:rPr lang="en-US" sz="1800" dirty="0"/>
              <a:t> </a:t>
            </a:r>
            <a:r>
              <a:rPr lang="en-US" sz="1800" dirty="0" err="1"/>
              <a:t>Pactului</a:t>
            </a:r>
            <a:r>
              <a:rPr lang="en-US" sz="1800" dirty="0"/>
              <a:t> </a:t>
            </a:r>
            <a:r>
              <a:rPr lang="en-US" sz="1800" dirty="0" err="1"/>
              <a:t>Primarilor</a:t>
            </a:r>
            <a:r>
              <a:rPr lang="en-US" sz="1800" dirty="0"/>
              <a:t> </a:t>
            </a:r>
            <a:r>
              <a:rPr lang="en-US" sz="1800" dirty="0" err="1"/>
              <a:t>este</a:t>
            </a:r>
            <a:r>
              <a:rPr lang="en-US" sz="1800" dirty="0"/>
              <a:t> </a:t>
            </a:r>
            <a:r>
              <a:rPr lang="en-US" sz="1800" dirty="0" err="1"/>
              <a:t>transpus</a:t>
            </a:r>
            <a:r>
              <a:rPr lang="en-US" sz="1800" dirty="0"/>
              <a:t> </a:t>
            </a:r>
            <a:r>
              <a:rPr lang="en-US" sz="1800" dirty="0" err="1"/>
              <a:t>în</a:t>
            </a:r>
            <a:r>
              <a:rPr lang="en-US" sz="1800" dirty="0"/>
              <a:t> </a:t>
            </a:r>
            <a:r>
              <a:rPr lang="en-US" sz="1800" dirty="0" err="1"/>
              <a:t>acțiuni</a:t>
            </a:r>
            <a:r>
              <a:rPr lang="en-US" sz="1800" dirty="0"/>
              <a:t> practice </a:t>
            </a:r>
            <a:r>
              <a:rPr lang="en-US" sz="1800" dirty="0" err="1"/>
              <a:t>prin</a:t>
            </a:r>
            <a:r>
              <a:rPr lang="en-US" sz="1800" dirty="0"/>
              <a:t> </a:t>
            </a:r>
            <a:r>
              <a:rPr lang="en-US" sz="1800" dirty="0" err="1"/>
              <a:t>stabilirea</a:t>
            </a:r>
            <a:r>
              <a:rPr lang="en-US" sz="1800" dirty="0"/>
              <a:t> </a:t>
            </a:r>
            <a:r>
              <a:rPr lang="en-US" sz="1800" dirty="0" err="1"/>
              <a:t>unui</a:t>
            </a:r>
            <a:r>
              <a:rPr lang="en-US" sz="1800" dirty="0"/>
              <a:t> Plan de </a:t>
            </a:r>
            <a:r>
              <a:rPr lang="en-US" sz="1800" dirty="0" err="1"/>
              <a:t>Acțiune</a:t>
            </a:r>
            <a:r>
              <a:rPr lang="en-US" sz="1800" dirty="0"/>
              <a:t> </a:t>
            </a:r>
            <a:r>
              <a:rPr lang="en-US" sz="1800" dirty="0" err="1"/>
              <a:t>privind</a:t>
            </a:r>
            <a:r>
              <a:rPr lang="en-US" sz="1800" dirty="0"/>
              <a:t> </a:t>
            </a:r>
            <a:r>
              <a:rPr lang="en-US" sz="1800" dirty="0" err="1"/>
              <a:t>Energia</a:t>
            </a:r>
            <a:r>
              <a:rPr lang="en-US" sz="1800" dirty="0"/>
              <a:t> </a:t>
            </a:r>
            <a:r>
              <a:rPr lang="en-US" sz="1800" dirty="0" err="1"/>
              <a:t>Durabila</a:t>
            </a:r>
            <a:r>
              <a:rPr lang="en-US" sz="1800" dirty="0"/>
              <a:t> </a:t>
            </a:r>
            <a:r>
              <a:rPr lang="en-US" sz="1800" dirty="0" err="1"/>
              <a:t>și</a:t>
            </a:r>
            <a:r>
              <a:rPr lang="en-US" sz="1800" dirty="0"/>
              <a:t> </a:t>
            </a:r>
            <a:r>
              <a:rPr lang="en-US" sz="1800" dirty="0" err="1"/>
              <a:t>Clima</a:t>
            </a:r>
            <a:r>
              <a:rPr lang="en-US" sz="1800" dirty="0"/>
              <a:t> (PAEDC)*. </a:t>
            </a:r>
            <a:r>
              <a:rPr lang="en-US" sz="1800" dirty="0" err="1"/>
              <a:t>În</a:t>
            </a:r>
            <a:r>
              <a:rPr lang="en-US" sz="1800" dirty="0"/>
              <a:t> </a:t>
            </a:r>
            <a:r>
              <a:rPr lang="en-US" sz="1800" dirty="0" err="1"/>
              <a:t>planul</a:t>
            </a:r>
            <a:r>
              <a:rPr lang="en-US" sz="1800" dirty="0"/>
              <a:t> de </a:t>
            </a:r>
            <a:r>
              <a:rPr lang="en-US" sz="1800" dirty="0" err="1"/>
              <a:t>acțiune</a:t>
            </a:r>
            <a:r>
              <a:rPr lang="en-US" sz="1800" dirty="0"/>
              <a:t>, </a:t>
            </a:r>
            <a:r>
              <a:rPr lang="en-US" sz="1800" dirty="0" err="1"/>
              <a:t>efectuați</a:t>
            </a:r>
            <a:r>
              <a:rPr lang="en-US" sz="1800" dirty="0"/>
              <a:t> un </a:t>
            </a:r>
            <a:r>
              <a:rPr lang="en-US" sz="1800" dirty="0" err="1"/>
              <a:t>inventar</a:t>
            </a:r>
            <a:r>
              <a:rPr lang="en-US" sz="1800" dirty="0"/>
              <a:t> de </a:t>
            </a:r>
            <a:r>
              <a:rPr lang="en-US" sz="1800" dirty="0" err="1"/>
              <a:t>emisii</a:t>
            </a:r>
            <a:r>
              <a:rPr lang="en-US" sz="1800" dirty="0"/>
              <a:t> de </a:t>
            </a:r>
            <a:r>
              <a:rPr lang="en-US" sz="1800" dirty="0" err="1"/>
              <a:t>referință</a:t>
            </a:r>
            <a:r>
              <a:rPr lang="en-US" sz="1800" dirty="0"/>
              <a:t> </a:t>
            </a:r>
            <a:r>
              <a:rPr lang="en-US" sz="1800" dirty="0" err="1"/>
              <a:t>pentru</a:t>
            </a:r>
            <a:r>
              <a:rPr lang="en-US" sz="1800" dirty="0"/>
              <a:t> a </a:t>
            </a:r>
            <a:r>
              <a:rPr lang="en-US" sz="1800" dirty="0" err="1"/>
              <a:t>documenta</a:t>
            </a:r>
            <a:r>
              <a:rPr lang="en-US" sz="1800" dirty="0"/>
              <a:t> </a:t>
            </a:r>
            <a:r>
              <a:rPr lang="en-US" sz="1800" dirty="0" err="1"/>
              <a:t>starea</a:t>
            </a:r>
            <a:r>
              <a:rPr lang="en-US" sz="1800" dirty="0"/>
              <a:t> </a:t>
            </a:r>
            <a:r>
              <a:rPr lang="en-US" sz="1800" dirty="0" err="1"/>
              <a:t>emisiilor</a:t>
            </a:r>
            <a:r>
              <a:rPr lang="en-US" sz="1800" dirty="0"/>
              <a:t> locale de gaze cu </a:t>
            </a:r>
            <a:r>
              <a:rPr lang="en-US" sz="1800" dirty="0" err="1"/>
              <a:t>efect</a:t>
            </a:r>
            <a:r>
              <a:rPr lang="en-US" sz="1800" dirty="0"/>
              <a:t> de </a:t>
            </a:r>
            <a:r>
              <a:rPr lang="en-US" sz="1800" dirty="0" err="1"/>
              <a:t>seră</a:t>
            </a:r>
            <a:r>
              <a:rPr lang="en-US" sz="1800" dirty="0"/>
              <a:t> </a:t>
            </a:r>
            <a:r>
              <a:rPr lang="en-US" sz="1800" dirty="0" err="1"/>
              <a:t>în</a:t>
            </a:r>
            <a:r>
              <a:rPr lang="en-US" sz="1800" dirty="0"/>
              <a:t> </a:t>
            </a:r>
            <a:r>
              <a:rPr lang="en-US" sz="1800" dirty="0" err="1"/>
              <a:t>cursul</a:t>
            </a:r>
            <a:r>
              <a:rPr lang="en-US" sz="1800" dirty="0"/>
              <a:t> </a:t>
            </a:r>
            <a:r>
              <a:rPr lang="en-US" sz="1800" dirty="0" err="1"/>
              <a:t>unui</a:t>
            </a:r>
            <a:r>
              <a:rPr lang="en-US" sz="1800" dirty="0"/>
              <a:t> an de </a:t>
            </a:r>
            <a:r>
              <a:rPr lang="en-US" sz="1800" dirty="0" err="1"/>
              <a:t>referință</a:t>
            </a:r>
            <a:r>
              <a:rPr lang="en-US" sz="1800" dirty="0"/>
              <a:t>.</a:t>
            </a:r>
          </a:p>
          <a:p>
            <a:pPr marL="0" indent="0">
              <a:buNone/>
            </a:pPr>
            <a:r>
              <a:rPr lang="en-US" sz="1800" dirty="0"/>
              <a:t>Nu sunt </a:t>
            </a:r>
            <a:r>
              <a:rPr lang="en-US" sz="1800" dirty="0" err="1"/>
              <a:t>necesare</a:t>
            </a:r>
            <a:r>
              <a:rPr lang="en-US" sz="1800" dirty="0"/>
              <a:t> </a:t>
            </a:r>
            <a:r>
              <a:rPr lang="en-US" sz="1800" dirty="0" err="1"/>
              <a:t>decat</a:t>
            </a:r>
            <a:r>
              <a:rPr lang="en-US" sz="1800" dirty="0"/>
              <a:t> </a:t>
            </a:r>
            <a:r>
              <a:rPr lang="en-US" sz="1800" dirty="0" err="1"/>
              <a:t>câteva</a:t>
            </a:r>
            <a:r>
              <a:rPr lang="en-US" sz="1800" dirty="0"/>
              <a:t> minute </a:t>
            </a:r>
            <a:r>
              <a:rPr lang="en-US" sz="1800" dirty="0" err="1"/>
              <a:t>pentru</a:t>
            </a:r>
            <a:r>
              <a:rPr lang="en-US" sz="1800" dirty="0"/>
              <a:t> a </a:t>
            </a:r>
            <a:r>
              <a:rPr lang="en-US" sz="1800" dirty="0" err="1"/>
              <a:t>afla</a:t>
            </a:r>
            <a:r>
              <a:rPr lang="en-US" sz="1800" dirty="0"/>
              <a:t> </a:t>
            </a:r>
            <a:r>
              <a:rPr lang="en-US" sz="1800" dirty="0" err="1"/>
              <a:t>despre</a:t>
            </a:r>
            <a:r>
              <a:rPr lang="en-US" sz="1800" dirty="0"/>
              <a:t> </a:t>
            </a:r>
            <a:r>
              <a:rPr lang="en-US" sz="1800" dirty="0" err="1"/>
              <a:t>Inventarul</a:t>
            </a:r>
            <a:r>
              <a:rPr lang="en-US" sz="1800" dirty="0"/>
              <a:t> de </a:t>
            </a:r>
            <a:r>
              <a:rPr lang="en-US" sz="1800" dirty="0" err="1"/>
              <a:t>Emisii</a:t>
            </a:r>
            <a:r>
              <a:rPr lang="en-US" sz="1800" dirty="0"/>
              <a:t> de </a:t>
            </a:r>
            <a:r>
              <a:rPr lang="en-US" sz="1800" dirty="0" err="1"/>
              <a:t>Bază</a:t>
            </a:r>
            <a:r>
              <a:rPr lang="en-US" sz="1800" dirty="0"/>
              <a:t> </a:t>
            </a:r>
            <a:r>
              <a:rPr lang="en-US" sz="1800" dirty="0" err="1"/>
              <a:t>și</a:t>
            </a:r>
            <a:r>
              <a:rPr lang="en-US" sz="1800" dirty="0"/>
              <a:t> </a:t>
            </a:r>
            <a:r>
              <a:rPr lang="en-US" sz="1800" dirty="0" err="1"/>
              <a:t>ce</a:t>
            </a:r>
            <a:r>
              <a:rPr lang="en-US" sz="1800" dirty="0"/>
              <a:t> date sunt </a:t>
            </a:r>
            <a:r>
              <a:rPr lang="en-US" sz="1800" dirty="0" err="1"/>
              <a:t>necesare</a:t>
            </a:r>
            <a:r>
              <a:rPr lang="en-US" sz="1800" dirty="0"/>
              <a:t>.</a:t>
            </a:r>
          </a:p>
          <a:p>
            <a:pPr marL="0" indent="0">
              <a:buNone/>
            </a:pPr>
            <a:r>
              <a:rPr lang="en-GB" sz="1400" dirty="0" err="1">
                <a:solidFill>
                  <a:srgbClr val="000000"/>
                </a:solidFill>
              </a:rPr>
              <a:t>Acest</a:t>
            </a:r>
            <a:r>
              <a:rPr lang="en-GB" sz="1400" dirty="0">
                <a:solidFill>
                  <a:srgbClr val="000000"/>
                </a:solidFill>
              </a:rPr>
              <a:t> material a </a:t>
            </a:r>
            <a:r>
              <a:rPr lang="en-GB" sz="1400" dirty="0" err="1">
                <a:solidFill>
                  <a:srgbClr val="000000"/>
                </a:solidFill>
              </a:rPr>
              <a:t>fost</a:t>
            </a:r>
            <a:r>
              <a:rPr lang="en-GB" sz="1400" dirty="0">
                <a:solidFill>
                  <a:srgbClr val="000000"/>
                </a:solidFill>
              </a:rPr>
              <a:t> </a:t>
            </a:r>
            <a:r>
              <a:rPr lang="en-GB" sz="1400" dirty="0" err="1">
                <a:solidFill>
                  <a:srgbClr val="000000"/>
                </a:solidFill>
              </a:rPr>
              <a:t>elaborat</a:t>
            </a:r>
            <a:r>
              <a:rPr lang="en-GB" sz="1400" dirty="0">
                <a:solidFill>
                  <a:srgbClr val="000000"/>
                </a:solidFill>
              </a:rPr>
              <a:t> in </a:t>
            </a:r>
            <a:r>
              <a:rPr lang="en-GB" sz="1400" dirty="0" err="1">
                <a:solidFill>
                  <a:srgbClr val="000000"/>
                </a:solidFill>
              </a:rPr>
              <a:t>cadrul</a:t>
            </a:r>
            <a:r>
              <a:rPr lang="en-GB" sz="1400" dirty="0">
                <a:solidFill>
                  <a:srgbClr val="000000"/>
                </a:solidFill>
              </a:rPr>
              <a:t> </a:t>
            </a:r>
            <a:r>
              <a:rPr lang="en-GB" sz="1400" dirty="0" err="1">
                <a:solidFill>
                  <a:srgbClr val="000000"/>
                </a:solidFill>
              </a:rPr>
              <a:t>proiectului</a:t>
            </a:r>
            <a:r>
              <a:rPr lang="en-GB" sz="1400" dirty="0">
                <a:solidFill>
                  <a:srgbClr val="000000"/>
                </a:solidFill>
              </a:rPr>
              <a:t>  European EMPOWERING, empowering2020.eu </a:t>
            </a:r>
          </a:p>
          <a:p>
            <a:pPr marL="0" indent="0">
              <a:buNone/>
            </a:pPr>
            <a:r>
              <a:rPr lang="en-GB" sz="1400" dirty="0" err="1">
                <a:solidFill>
                  <a:srgbClr val="000000"/>
                </a:solidFill>
              </a:rPr>
              <a:t>Lectia</a:t>
            </a:r>
            <a:r>
              <a:rPr lang="en-GB" sz="1400" dirty="0">
                <a:solidFill>
                  <a:srgbClr val="000000"/>
                </a:solidFill>
              </a:rPr>
              <a:t> are </a:t>
            </a:r>
            <a:r>
              <a:rPr lang="en-GB" sz="1400" dirty="0" err="1">
                <a:solidFill>
                  <a:srgbClr val="000000"/>
                </a:solidFill>
              </a:rPr>
              <a:t>durata</a:t>
            </a:r>
            <a:r>
              <a:rPr lang="en-GB" sz="1400" dirty="0">
                <a:solidFill>
                  <a:srgbClr val="000000"/>
                </a:solidFill>
              </a:rPr>
              <a:t> de 5-10 minute.</a:t>
            </a:r>
            <a:endParaRPr lang="en-US" sz="1400" dirty="0"/>
          </a:p>
          <a:p>
            <a:pPr marL="0" indent="0">
              <a:buNone/>
            </a:pPr>
            <a:r>
              <a:rPr lang="en-US" sz="1400" i="1" dirty="0"/>
              <a:t>*care </a:t>
            </a:r>
            <a:r>
              <a:rPr lang="en-US" sz="1400" i="1" dirty="0" err="1"/>
              <a:t>inainte</a:t>
            </a:r>
            <a:r>
              <a:rPr lang="en-US" sz="1400" i="1" dirty="0"/>
              <a:t> de </a:t>
            </a:r>
            <a:r>
              <a:rPr lang="en-US" sz="1400" i="1" dirty="0" err="1"/>
              <a:t>Pactul</a:t>
            </a:r>
            <a:r>
              <a:rPr lang="en-US" sz="1400" i="1" dirty="0"/>
              <a:t> </a:t>
            </a:r>
            <a:r>
              <a:rPr lang="en-US" sz="1400" i="1" dirty="0" err="1"/>
              <a:t>Primarilor</a:t>
            </a:r>
            <a:r>
              <a:rPr lang="en-US" sz="1400" i="1" dirty="0"/>
              <a:t> </a:t>
            </a:r>
            <a:r>
              <a:rPr lang="en-US" sz="1400" i="1" dirty="0" err="1"/>
              <a:t>revizuit</a:t>
            </a:r>
            <a:r>
              <a:rPr lang="en-US" sz="1400" i="1" dirty="0"/>
              <a:t> in 2015 se </a:t>
            </a:r>
            <a:r>
              <a:rPr lang="en-US" sz="1400" i="1" dirty="0" err="1"/>
              <a:t>numea</a:t>
            </a:r>
            <a:r>
              <a:rPr lang="en-US" sz="1400" i="1" dirty="0"/>
              <a:t> Plan de </a:t>
            </a:r>
            <a:r>
              <a:rPr lang="en-US" sz="1400" i="1" dirty="0" err="1"/>
              <a:t>Actiune</a:t>
            </a:r>
            <a:r>
              <a:rPr lang="en-US" sz="1400" i="1" dirty="0"/>
              <a:t> </a:t>
            </a:r>
            <a:r>
              <a:rPr lang="en-US" sz="1400" i="1" dirty="0" err="1"/>
              <a:t>pentru</a:t>
            </a:r>
            <a:r>
              <a:rPr lang="en-US" sz="1400" i="1" dirty="0"/>
              <a:t> </a:t>
            </a:r>
            <a:r>
              <a:rPr lang="en-US" sz="1400" i="1" dirty="0" err="1"/>
              <a:t>Energie</a:t>
            </a:r>
            <a:r>
              <a:rPr lang="en-US" sz="1400" i="1" dirty="0"/>
              <a:t> </a:t>
            </a:r>
            <a:r>
              <a:rPr lang="en-US" sz="1400" i="1" dirty="0" err="1"/>
              <a:t>Durabila</a:t>
            </a:r>
            <a:r>
              <a:rPr lang="en-US" sz="1400" i="1" dirty="0"/>
              <a:t> (PAED)</a:t>
            </a:r>
            <a:endParaRPr lang="sv-SE" sz="1900" dirty="0"/>
          </a:p>
          <a:p>
            <a:endParaRPr lang="sv-SE" sz="1900" dirty="0"/>
          </a:p>
          <a:p>
            <a:endParaRPr lang="sv-SE" sz="1900" dirty="0"/>
          </a:p>
          <a:p>
            <a:endParaRPr lang="sv-SE" sz="1900" dirty="0"/>
          </a:p>
        </p:txBody>
      </p:sp>
    </p:spTree>
    <p:extLst>
      <p:ext uri="{BB962C8B-B14F-4D97-AF65-F5344CB8AC3E}">
        <p14:creationId xmlns:p14="http://schemas.microsoft.com/office/powerpoint/2010/main" val="28747392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B06F3BB-5C43-4032-A93A-6A4E054ADE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9134" y="365125"/>
            <a:ext cx="8174665" cy="1325563"/>
          </a:xfrm>
        </p:spPr>
        <p:txBody>
          <a:bodyPr/>
          <a:lstStyle/>
          <a:p>
            <a:r>
              <a:rPr lang="en-GB" dirty="0" err="1"/>
              <a:t>Atenuarea</a:t>
            </a:r>
            <a:r>
              <a:rPr lang="en-GB" dirty="0"/>
              <a:t> </a:t>
            </a:r>
            <a:r>
              <a:rPr lang="en-GB" dirty="0" err="1"/>
              <a:t>emisiilor</a:t>
            </a:r>
            <a:r>
              <a:rPr lang="en-GB" dirty="0"/>
              <a:t> de GES (gaze cu </a:t>
            </a:r>
            <a:r>
              <a:rPr lang="en-GB" dirty="0" err="1"/>
              <a:t>efect</a:t>
            </a:r>
            <a:r>
              <a:rPr lang="en-GB" dirty="0"/>
              <a:t> de sera)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278022BE-312D-4C48-B7B3-221947A0E5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179134" y="1825625"/>
            <a:ext cx="8174666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err="1"/>
              <a:t>Partea</a:t>
            </a:r>
            <a:r>
              <a:rPr lang="en-US" dirty="0"/>
              <a:t> de </a:t>
            </a:r>
            <a:r>
              <a:rPr lang="en-US" dirty="0" err="1"/>
              <a:t>atenuare</a:t>
            </a:r>
            <a:r>
              <a:rPr lang="en-US" dirty="0"/>
              <a:t> din </a:t>
            </a:r>
            <a:r>
              <a:rPr lang="en-US" dirty="0" err="1"/>
              <a:t>planul</a:t>
            </a:r>
            <a:r>
              <a:rPr lang="en-US" dirty="0"/>
              <a:t> de </a:t>
            </a:r>
            <a:r>
              <a:rPr lang="en-US" dirty="0" err="1"/>
              <a:t>acțiune</a:t>
            </a:r>
            <a:r>
              <a:rPr lang="en-US" dirty="0"/>
              <a:t> (PAEDC) se </a:t>
            </a:r>
            <a:r>
              <a:rPr lang="en-US" dirty="0" err="1"/>
              <a:t>concentrează</a:t>
            </a:r>
            <a:r>
              <a:rPr lang="en-US" dirty="0"/>
              <a:t> </a:t>
            </a:r>
            <a:r>
              <a:rPr lang="en-US" dirty="0" err="1"/>
              <a:t>asupra</a:t>
            </a:r>
            <a:r>
              <a:rPr lang="en-US" dirty="0"/>
              <a:t> </a:t>
            </a:r>
            <a:r>
              <a:rPr lang="en-US" dirty="0" err="1"/>
              <a:t>emisiilor</a:t>
            </a:r>
            <a:r>
              <a:rPr lang="en-US" dirty="0"/>
              <a:t> de GES </a:t>
            </a:r>
            <a:r>
              <a:rPr lang="en-US" dirty="0" err="1"/>
              <a:t>provenite</a:t>
            </a:r>
            <a:r>
              <a:rPr lang="en-US" dirty="0"/>
              <a:t> din </a:t>
            </a:r>
            <a:r>
              <a:rPr lang="en-US" dirty="0" err="1"/>
              <a:t>utilizarea</a:t>
            </a:r>
            <a:r>
              <a:rPr lang="en-US" dirty="0"/>
              <a:t> </a:t>
            </a:r>
            <a:r>
              <a:rPr lang="en-US" dirty="0" err="1"/>
              <a:t>finală</a:t>
            </a:r>
            <a:r>
              <a:rPr lang="en-US" dirty="0"/>
              <a:t> a </a:t>
            </a:r>
            <a:r>
              <a:rPr lang="en-US" dirty="0" err="1"/>
              <a:t>energiei</a:t>
            </a:r>
            <a:r>
              <a:rPr lang="en-US" dirty="0"/>
              <a:t> </a:t>
            </a:r>
            <a:r>
              <a:rPr lang="en-US" dirty="0" err="1"/>
              <a:t>în</a:t>
            </a:r>
            <a:r>
              <a:rPr lang="en-US" dirty="0"/>
              <a:t> </a:t>
            </a:r>
            <a:r>
              <a:rPr lang="en-US" dirty="0" err="1"/>
              <a:t>sectoarele</a:t>
            </a:r>
            <a:r>
              <a:rPr lang="en-US" dirty="0"/>
              <a:t> </a:t>
            </a:r>
            <a:r>
              <a:rPr lang="en-US" dirty="0" err="1"/>
              <a:t>aflate</a:t>
            </a:r>
            <a:r>
              <a:rPr lang="en-US" dirty="0"/>
              <a:t> sub </a:t>
            </a:r>
            <a:r>
              <a:rPr lang="en-US" dirty="0" err="1"/>
              <a:t>autoritatea</a:t>
            </a:r>
            <a:r>
              <a:rPr lang="en-US" dirty="0"/>
              <a:t> </a:t>
            </a:r>
            <a:r>
              <a:rPr lang="en-US" dirty="0" err="1"/>
              <a:t>locală</a:t>
            </a:r>
            <a:r>
              <a:rPr lang="en-US" dirty="0"/>
              <a:t>. </a:t>
            </a:r>
          </a:p>
          <a:p>
            <a:pPr marL="0" indent="0">
              <a:buNone/>
            </a:pPr>
            <a:r>
              <a:rPr lang="en-US" dirty="0" err="1"/>
              <a:t>Partea</a:t>
            </a:r>
            <a:r>
              <a:rPr lang="en-US" dirty="0"/>
              <a:t> </a:t>
            </a:r>
            <a:r>
              <a:rPr lang="en-US" dirty="0" err="1"/>
              <a:t>privind</a:t>
            </a:r>
            <a:r>
              <a:rPr lang="en-US" dirty="0"/>
              <a:t> </a:t>
            </a:r>
            <a:r>
              <a:rPr lang="en-US" dirty="0" err="1"/>
              <a:t>atenuarea</a:t>
            </a:r>
            <a:r>
              <a:rPr lang="en-US" dirty="0"/>
              <a:t> include: </a:t>
            </a:r>
            <a:endParaRPr lang="sv-SE" dirty="0"/>
          </a:p>
          <a:p>
            <a:pPr marL="514350" lvl="0" indent="-514350">
              <a:buFont typeface="+mj-lt"/>
              <a:buAutoNum type="arabicPeriod"/>
            </a:pPr>
            <a:r>
              <a:rPr lang="en-US" dirty="0" err="1"/>
              <a:t>Emisiile</a:t>
            </a:r>
            <a:r>
              <a:rPr lang="en-US" dirty="0"/>
              <a:t> de CO</a:t>
            </a:r>
            <a:r>
              <a:rPr lang="en-US" baseline="-25000" dirty="0"/>
              <a:t>2</a:t>
            </a:r>
            <a:r>
              <a:rPr lang="en-US" dirty="0"/>
              <a:t>* din </a:t>
            </a:r>
            <a:r>
              <a:rPr lang="en-US" dirty="0" err="1"/>
              <a:t>anul</a:t>
            </a:r>
            <a:r>
              <a:rPr lang="en-US" dirty="0"/>
              <a:t> de </a:t>
            </a:r>
            <a:r>
              <a:rPr lang="en-US" dirty="0" err="1"/>
              <a:t>baza</a:t>
            </a:r>
            <a:r>
              <a:rPr lang="en-US" dirty="0"/>
              <a:t> (</a:t>
            </a:r>
            <a:r>
              <a:rPr lang="en-US" dirty="0" err="1"/>
              <a:t>referinta</a:t>
            </a:r>
            <a:r>
              <a:rPr lang="en-US" dirty="0"/>
              <a:t>).</a:t>
            </a:r>
            <a:endParaRPr lang="sv-SE" dirty="0"/>
          </a:p>
          <a:p>
            <a:pPr marL="514350" lvl="0" indent="-514350">
              <a:buFont typeface="+mj-lt"/>
              <a:buAutoNum type="arabicPeriod"/>
            </a:pPr>
            <a:r>
              <a:rPr lang="en-US" dirty="0" err="1"/>
              <a:t>Actiuni</a:t>
            </a:r>
            <a:r>
              <a:rPr lang="en-US" dirty="0"/>
              <a:t> de </a:t>
            </a:r>
            <a:r>
              <a:rPr lang="en-US" dirty="0" err="1"/>
              <a:t>atenuare</a:t>
            </a:r>
            <a:r>
              <a:rPr lang="en-US" dirty="0"/>
              <a:t> </a:t>
            </a:r>
            <a:r>
              <a:rPr lang="en-US" dirty="0" err="1"/>
              <a:t>planificate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economiile</a:t>
            </a:r>
            <a:r>
              <a:rPr lang="en-US" dirty="0"/>
              <a:t> de </a:t>
            </a:r>
            <a:r>
              <a:rPr lang="en-US" dirty="0" err="1"/>
              <a:t>energie</a:t>
            </a:r>
            <a:r>
              <a:rPr lang="en-US" dirty="0"/>
              <a:t> </a:t>
            </a:r>
            <a:r>
              <a:rPr lang="en-US" dirty="0" err="1"/>
              <a:t>rezultate</a:t>
            </a:r>
            <a:r>
              <a:rPr lang="en-US" dirty="0"/>
              <a:t> din </a:t>
            </a:r>
            <a:r>
              <a:rPr lang="en-US" dirty="0" err="1"/>
              <a:t>acestea</a:t>
            </a:r>
            <a:r>
              <a:rPr lang="en-US" dirty="0"/>
              <a:t>, </a:t>
            </a:r>
            <a:r>
              <a:rPr lang="en-US" dirty="0" err="1"/>
              <a:t>productia</a:t>
            </a:r>
            <a:r>
              <a:rPr lang="en-US" dirty="0"/>
              <a:t> de </a:t>
            </a:r>
            <a:r>
              <a:rPr lang="en-US" dirty="0" err="1"/>
              <a:t>energie</a:t>
            </a:r>
            <a:r>
              <a:rPr lang="en-US" dirty="0"/>
              <a:t> din </a:t>
            </a:r>
            <a:r>
              <a:rPr lang="en-US" dirty="0" err="1"/>
              <a:t>surse</a:t>
            </a:r>
            <a:r>
              <a:rPr lang="en-US" dirty="0"/>
              <a:t> </a:t>
            </a:r>
            <a:r>
              <a:rPr lang="en-US" dirty="0" err="1"/>
              <a:t>regenerabile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reducerea</a:t>
            </a:r>
            <a:r>
              <a:rPr lang="en-US" dirty="0"/>
              <a:t> de </a:t>
            </a:r>
            <a:r>
              <a:rPr lang="en-US" dirty="0" err="1"/>
              <a:t>emisii</a:t>
            </a:r>
            <a:r>
              <a:rPr lang="en-US" dirty="0"/>
              <a:t> de CO</a:t>
            </a:r>
            <a:r>
              <a:rPr lang="en-US" baseline="-25000" dirty="0"/>
              <a:t>2</a:t>
            </a:r>
            <a:r>
              <a:rPr lang="en-US" dirty="0"/>
              <a:t>.</a:t>
            </a:r>
            <a:endParaRPr lang="sv-SE" dirty="0"/>
          </a:p>
          <a:p>
            <a:pPr marL="514350" lvl="0" indent="-514350">
              <a:buFont typeface="+mj-lt"/>
              <a:buAutoNum type="arabicPeriod"/>
            </a:pPr>
            <a:r>
              <a:rPr lang="en-US" dirty="0" err="1"/>
              <a:t>Actiuni</a:t>
            </a:r>
            <a:r>
              <a:rPr lang="en-US" dirty="0"/>
              <a:t> </a:t>
            </a:r>
            <a:r>
              <a:rPr lang="en-US" dirty="0" err="1"/>
              <a:t>ulterioare</a:t>
            </a:r>
            <a:r>
              <a:rPr lang="en-US" dirty="0"/>
              <a:t> </a:t>
            </a:r>
            <a:r>
              <a:rPr lang="en-US" dirty="0" err="1"/>
              <a:t>implementate</a:t>
            </a:r>
            <a:r>
              <a:rPr lang="en-US" dirty="0"/>
              <a:t> la </a:t>
            </a:r>
            <a:r>
              <a:rPr lang="en-US" dirty="0" err="1"/>
              <a:t>fiecare</a:t>
            </a:r>
            <a:r>
              <a:rPr lang="en-US" dirty="0"/>
              <a:t> 2 ani </a:t>
            </a:r>
            <a:r>
              <a:rPr lang="en-US" dirty="0" err="1"/>
              <a:t>privind</a:t>
            </a:r>
            <a:r>
              <a:rPr lang="en-US" dirty="0"/>
              <a:t> </a:t>
            </a:r>
            <a:r>
              <a:rPr lang="en-US" dirty="0" err="1"/>
              <a:t>stadiul</a:t>
            </a:r>
            <a:r>
              <a:rPr lang="en-US" dirty="0"/>
              <a:t> </a:t>
            </a:r>
            <a:r>
              <a:rPr lang="en-US" dirty="0" err="1"/>
              <a:t>emisiilor</a:t>
            </a:r>
            <a:r>
              <a:rPr lang="en-US" dirty="0"/>
              <a:t> de CO</a:t>
            </a:r>
            <a:r>
              <a:rPr lang="en-US" baseline="-25000" dirty="0"/>
              <a:t>2</a:t>
            </a:r>
            <a:r>
              <a:rPr lang="en-US" dirty="0"/>
              <a:t>, </a:t>
            </a:r>
            <a:r>
              <a:rPr lang="en-GB" dirty="0" err="1"/>
              <a:t>si</a:t>
            </a:r>
            <a:r>
              <a:rPr lang="en-GB" dirty="0"/>
              <a:t> </a:t>
            </a:r>
            <a:r>
              <a:rPr lang="en-GB" dirty="0" err="1"/>
              <a:t>reducerea</a:t>
            </a:r>
            <a:r>
              <a:rPr lang="en-GB" dirty="0"/>
              <a:t> </a:t>
            </a:r>
            <a:r>
              <a:rPr lang="en-GB" dirty="0" err="1"/>
              <a:t>finala</a:t>
            </a:r>
            <a:r>
              <a:rPr lang="en-GB" dirty="0"/>
              <a:t> in </a:t>
            </a:r>
            <a:r>
              <a:rPr lang="en-GB" dirty="0" err="1"/>
              <a:t>anul</a:t>
            </a:r>
            <a:r>
              <a:rPr lang="en-GB" dirty="0"/>
              <a:t> </a:t>
            </a:r>
            <a:r>
              <a:rPr lang="en-GB" dirty="0" err="1"/>
              <a:t>tinta</a:t>
            </a:r>
            <a:r>
              <a:rPr lang="en-GB" dirty="0"/>
              <a:t> </a:t>
            </a:r>
            <a:r>
              <a:rPr lang="en-GB" dirty="0" err="1"/>
              <a:t>vizat</a:t>
            </a:r>
            <a:r>
              <a:rPr lang="en-US" dirty="0"/>
              <a:t>.</a:t>
            </a:r>
          </a:p>
          <a:p>
            <a:pPr marL="0" lvl="0" indent="0">
              <a:buNone/>
            </a:pPr>
            <a:r>
              <a:rPr lang="en-US" sz="2200" i="1" dirty="0"/>
              <a:t>*</a:t>
            </a:r>
            <a:r>
              <a:rPr lang="en-US" sz="2200" i="1" dirty="0" err="1"/>
              <a:t>sau</a:t>
            </a:r>
            <a:r>
              <a:rPr lang="en-US" sz="2200" i="1" dirty="0"/>
              <a:t> </a:t>
            </a:r>
            <a:r>
              <a:rPr lang="en-US" sz="2200" i="1" dirty="0" err="1"/>
              <a:t>emisiile</a:t>
            </a:r>
            <a:r>
              <a:rPr lang="en-US" sz="2200" i="1" dirty="0"/>
              <a:t> de GES </a:t>
            </a:r>
            <a:r>
              <a:rPr lang="en-US" sz="2200" i="1" dirty="0" err="1"/>
              <a:t>exprimate</a:t>
            </a:r>
            <a:r>
              <a:rPr lang="en-US" sz="2200" i="1" dirty="0"/>
              <a:t> in </a:t>
            </a:r>
            <a:r>
              <a:rPr lang="en-US" sz="2200" i="1" dirty="0" err="1"/>
              <a:t>echivalent</a:t>
            </a:r>
            <a:r>
              <a:rPr lang="en-US" sz="2200" i="1" dirty="0"/>
              <a:t> CO</a:t>
            </a:r>
            <a:r>
              <a:rPr lang="en-US" sz="2200" i="1" baseline="-25000" dirty="0"/>
              <a:t>2</a:t>
            </a:r>
            <a:endParaRPr lang="sv-SE" sz="2200" i="1" dirty="0"/>
          </a:p>
        </p:txBody>
      </p:sp>
      <p:sp>
        <p:nvSpPr>
          <p:cNvPr id="6" name="Pil: sparr 5">
            <a:extLst>
              <a:ext uri="{FF2B5EF4-FFF2-40B4-BE49-F238E27FC236}">
                <a16:creationId xmlns:a16="http://schemas.microsoft.com/office/drawing/2014/main" id="{F1BBF705-2577-4612-815C-684E83BDD41A}"/>
              </a:ext>
            </a:extLst>
          </p:cNvPr>
          <p:cNvSpPr/>
          <p:nvPr/>
        </p:nvSpPr>
        <p:spPr>
          <a:xfrm rot="5400000">
            <a:off x="306546" y="891601"/>
            <a:ext cx="2638697" cy="1447800"/>
          </a:xfrm>
          <a:prstGeom prst="chevron">
            <a:avLst/>
          </a:prstGeom>
          <a:solidFill>
            <a:srgbClr val="006666"/>
          </a:solidFill>
          <a:ln>
            <a:solidFill>
              <a:srgbClr val="0066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400" b="1" dirty="0" err="1">
                <a:solidFill>
                  <a:schemeClr val="bg1"/>
                </a:solidFill>
              </a:rPr>
              <a:t>Emisii</a:t>
            </a:r>
            <a:r>
              <a:rPr lang="en-GB" sz="1400" b="1" dirty="0">
                <a:solidFill>
                  <a:schemeClr val="bg1"/>
                </a:solidFill>
              </a:rPr>
              <a:t> de CO</a:t>
            </a:r>
            <a:r>
              <a:rPr lang="en-GB" sz="1400" b="1" baseline="-25000" dirty="0">
                <a:solidFill>
                  <a:schemeClr val="bg1"/>
                </a:solidFill>
              </a:rPr>
              <a:t>2</a:t>
            </a:r>
            <a:r>
              <a:rPr lang="en-GB" sz="1400" b="1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7" name="Pil: sparr 6">
            <a:extLst>
              <a:ext uri="{FF2B5EF4-FFF2-40B4-BE49-F238E27FC236}">
                <a16:creationId xmlns:a16="http://schemas.microsoft.com/office/drawing/2014/main" id="{94F98C1D-C11D-4F98-8EF7-7F960C51F8DC}"/>
              </a:ext>
            </a:extLst>
          </p:cNvPr>
          <p:cNvSpPr/>
          <p:nvPr/>
        </p:nvSpPr>
        <p:spPr>
          <a:xfrm rot="5400000">
            <a:off x="306546" y="4518600"/>
            <a:ext cx="2638697" cy="1447800"/>
          </a:xfrm>
          <a:prstGeom prst="chevron">
            <a:avLst/>
          </a:prstGeom>
          <a:solidFill>
            <a:schemeClr val="bg1"/>
          </a:solidFill>
          <a:ln>
            <a:solidFill>
              <a:srgbClr val="00666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en-GB" sz="1400">
              <a:solidFill>
                <a:schemeClr val="tx1"/>
              </a:solidFill>
            </a:endParaRPr>
          </a:p>
        </p:txBody>
      </p:sp>
      <p:sp>
        <p:nvSpPr>
          <p:cNvPr id="8" name="Pil: sparr 7">
            <a:extLst>
              <a:ext uri="{FF2B5EF4-FFF2-40B4-BE49-F238E27FC236}">
                <a16:creationId xmlns:a16="http://schemas.microsoft.com/office/drawing/2014/main" id="{E8A7A38D-42CD-47F6-BF08-6A3A81505D4B}"/>
              </a:ext>
            </a:extLst>
          </p:cNvPr>
          <p:cNvSpPr/>
          <p:nvPr/>
        </p:nvSpPr>
        <p:spPr>
          <a:xfrm rot="5400000">
            <a:off x="606295" y="2705100"/>
            <a:ext cx="2041556" cy="1447800"/>
          </a:xfrm>
          <a:prstGeom prst="chevron">
            <a:avLst/>
          </a:prstGeom>
          <a:solidFill>
            <a:srgbClr val="009999"/>
          </a:solidFill>
          <a:ln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en-GB" sz="1400" dirty="0">
              <a:solidFill>
                <a:schemeClr val="tx1"/>
              </a:solidFill>
            </a:endParaRPr>
          </a:p>
          <a:p>
            <a:pPr algn="ctr"/>
            <a:r>
              <a:rPr lang="en-GB" sz="1400" b="1" dirty="0" err="1">
                <a:solidFill>
                  <a:schemeClr val="bg1"/>
                </a:solidFill>
              </a:rPr>
              <a:t>Actiuni</a:t>
            </a:r>
            <a:r>
              <a:rPr lang="en-GB" sz="1400" b="1" dirty="0">
                <a:solidFill>
                  <a:schemeClr val="bg1"/>
                </a:solidFill>
              </a:rPr>
              <a:t> de </a:t>
            </a:r>
            <a:r>
              <a:rPr lang="en-GB" sz="1400" b="1" dirty="0" err="1">
                <a:solidFill>
                  <a:schemeClr val="bg1"/>
                </a:solidFill>
              </a:rPr>
              <a:t>atenuare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12" name="textruta 11">
            <a:extLst>
              <a:ext uri="{FF2B5EF4-FFF2-40B4-BE49-F238E27FC236}">
                <a16:creationId xmlns:a16="http://schemas.microsoft.com/office/drawing/2014/main" id="{1DA5E88C-2516-47F4-88D2-E42870078858}"/>
              </a:ext>
            </a:extLst>
          </p:cNvPr>
          <p:cNvSpPr txBox="1"/>
          <p:nvPr/>
        </p:nvSpPr>
        <p:spPr>
          <a:xfrm rot="16200000">
            <a:off x="1884514" y="1198298"/>
            <a:ext cx="11231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>
                <a:solidFill>
                  <a:srgbClr val="006666"/>
                </a:solidFill>
              </a:rPr>
              <a:t>Anul</a:t>
            </a:r>
            <a:r>
              <a:rPr lang="en-GB" sz="1400" dirty="0">
                <a:solidFill>
                  <a:srgbClr val="006666"/>
                </a:solidFill>
              </a:rPr>
              <a:t> de </a:t>
            </a:r>
            <a:r>
              <a:rPr lang="en-GB" sz="1400" dirty="0" err="1">
                <a:solidFill>
                  <a:srgbClr val="006666"/>
                </a:solidFill>
              </a:rPr>
              <a:t>baza</a:t>
            </a:r>
            <a:endParaRPr lang="en-GB" sz="1400" dirty="0">
              <a:solidFill>
                <a:srgbClr val="006666"/>
              </a:solidFill>
            </a:endParaRPr>
          </a:p>
        </p:txBody>
      </p:sp>
      <p:sp>
        <p:nvSpPr>
          <p:cNvPr id="13" name="textruta 12">
            <a:extLst>
              <a:ext uri="{FF2B5EF4-FFF2-40B4-BE49-F238E27FC236}">
                <a16:creationId xmlns:a16="http://schemas.microsoft.com/office/drawing/2014/main" id="{CE5C96D3-6997-4329-A534-946321E828B6}"/>
              </a:ext>
            </a:extLst>
          </p:cNvPr>
          <p:cNvSpPr txBox="1"/>
          <p:nvPr/>
        </p:nvSpPr>
        <p:spPr>
          <a:xfrm rot="16200000">
            <a:off x="1728138" y="4585719"/>
            <a:ext cx="14358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>
                <a:solidFill>
                  <a:srgbClr val="006666"/>
                </a:solidFill>
              </a:rPr>
              <a:t>Anul</a:t>
            </a:r>
            <a:r>
              <a:rPr lang="en-GB" sz="1400" dirty="0">
                <a:solidFill>
                  <a:srgbClr val="006666"/>
                </a:solidFill>
              </a:rPr>
              <a:t> </a:t>
            </a:r>
            <a:r>
              <a:rPr lang="en-GB" sz="1400" dirty="0" err="1">
                <a:solidFill>
                  <a:srgbClr val="006666"/>
                </a:solidFill>
              </a:rPr>
              <a:t>tinta</a:t>
            </a:r>
            <a:r>
              <a:rPr lang="en-GB" sz="1400" dirty="0">
                <a:solidFill>
                  <a:srgbClr val="006666"/>
                </a:solidFill>
              </a:rPr>
              <a:t> </a:t>
            </a:r>
            <a:r>
              <a:rPr lang="en-GB" sz="1400" dirty="0" err="1">
                <a:solidFill>
                  <a:srgbClr val="006666"/>
                </a:solidFill>
              </a:rPr>
              <a:t>vizat</a:t>
            </a:r>
            <a:endParaRPr lang="en-GB" sz="1400" dirty="0">
              <a:solidFill>
                <a:srgbClr val="006666"/>
              </a:solidFill>
            </a:endParaRPr>
          </a:p>
        </p:txBody>
      </p:sp>
      <p:sp>
        <p:nvSpPr>
          <p:cNvPr id="16" name="Pil: sparr 15">
            <a:extLst>
              <a:ext uri="{FF2B5EF4-FFF2-40B4-BE49-F238E27FC236}">
                <a16:creationId xmlns:a16="http://schemas.microsoft.com/office/drawing/2014/main" id="{FA3DA231-41D8-4F62-A00E-DFBC78572EB4}"/>
              </a:ext>
            </a:extLst>
          </p:cNvPr>
          <p:cNvSpPr/>
          <p:nvPr/>
        </p:nvSpPr>
        <p:spPr>
          <a:xfrm rot="5400000">
            <a:off x="609995" y="4775112"/>
            <a:ext cx="2031797" cy="1114806"/>
          </a:xfrm>
          <a:prstGeom prst="chevron">
            <a:avLst/>
          </a:prstGeom>
          <a:solidFill>
            <a:srgbClr val="006666"/>
          </a:solidFill>
          <a:ln>
            <a:solidFill>
              <a:srgbClr val="00666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400" b="1" dirty="0" err="1">
                <a:solidFill>
                  <a:schemeClr val="bg1"/>
                </a:solidFill>
              </a:rPr>
              <a:t>Emisii</a:t>
            </a:r>
            <a:r>
              <a:rPr lang="en-GB" sz="1400" b="1" dirty="0">
                <a:solidFill>
                  <a:schemeClr val="bg1"/>
                </a:solidFill>
              </a:rPr>
              <a:t> de CO</a:t>
            </a:r>
            <a:r>
              <a:rPr lang="en-GB" sz="1400" b="1" baseline="-25000" dirty="0">
                <a:solidFill>
                  <a:schemeClr val="bg1"/>
                </a:solidFill>
              </a:rPr>
              <a:t>2</a:t>
            </a:r>
            <a:r>
              <a:rPr lang="en-GB" sz="1400" b="1" dirty="0">
                <a:solidFill>
                  <a:schemeClr val="bg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32985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l: sparr 5">
            <a:extLst>
              <a:ext uri="{FF2B5EF4-FFF2-40B4-BE49-F238E27FC236}">
                <a16:creationId xmlns:a16="http://schemas.microsoft.com/office/drawing/2014/main" id="{FB004054-3D0E-4756-B45D-9406059B79AB}"/>
              </a:ext>
            </a:extLst>
          </p:cNvPr>
          <p:cNvSpPr/>
          <p:nvPr/>
        </p:nvSpPr>
        <p:spPr>
          <a:xfrm rot="5400000">
            <a:off x="306546" y="891601"/>
            <a:ext cx="2638697" cy="1447800"/>
          </a:xfrm>
          <a:prstGeom prst="chevron">
            <a:avLst/>
          </a:prstGeom>
          <a:solidFill>
            <a:srgbClr val="006666"/>
          </a:solidFill>
          <a:ln>
            <a:solidFill>
              <a:srgbClr val="0066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400" b="1" dirty="0" err="1">
                <a:solidFill>
                  <a:schemeClr val="bg1"/>
                </a:solidFill>
              </a:rPr>
              <a:t>Emisii</a:t>
            </a:r>
            <a:r>
              <a:rPr lang="en-GB" sz="1400" b="1" dirty="0">
                <a:solidFill>
                  <a:schemeClr val="bg1"/>
                </a:solidFill>
              </a:rPr>
              <a:t> de CO</a:t>
            </a:r>
            <a:r>
              <a:rPr lang="en-GB" sz="1400" b="1" baseline="-25000" dirty="0">
                <a:solidFill>
                  <a:schemeClr val="bg1"/>
                </a:solidFill>
              </a:rPr>
              <a:t>2</a:t>
            </a:r>
            <a:r>
              <a:rPr lang="en-GB" sz="1400" b="1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20" name="Pil: sparr 6">
            <a:extLst>
              <a:ext uri="{FF2B5EF4-FFF2-40B4-BE49-F238E27FC236}">
                <a16:creationId xmlns:a16="http://schemas.microsoft.com/office/drawing/2014/main" id="{477FBC61-AE49-41C1-96F3-9C1853C183D4}"/>
              </a:ext>
            </a:extLst>
          </p:cNvPr>
          <p:cNvSpPr/>
          <p:nvPr/>
        </p:nvSpPr>
        <p:spPr>
          <a:xfrm rot="5400000">
            <a:off x="306546" y="4518600"/>
            <a:ext cx="2638697" cy="1447800"/>
          </a:xfrm>
          <a:prstGeom prst="chevron">
            <a:avLst/>
          </a:prstGeom>
          <a:solidFill>
            <a:schemeClr val="bg1"/>
          </a:solidFill>
          <a:ln>
            <a:solidFill>
              <a:srgbClr val="00666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en-GB" sz="1400">
              <a:solidFill>
                <a:schemeClr val="tx1"/>
              </a:solidFill>
            </a:endParaRPr>
          </a:p>
        </p:txBody>
      </p:sp>
      <p:sp>
        <p:nvSpPr>
          <p:cNvPr id="21" name="Pil: sparr 7">
            <a:extLst>
              <a:ext uri="{FF2B5EF4-FFF2-40B4-BE49-F238E27FC236}">
                <a16:creationId xmlns:a16="http://schemas.microsoft.com/office/drawing/2014/main" id="{0B515C00-C58E-438B-BD57-E36B829689D9}"/>
              </a:ext>
            </a:extLst>
          </p:cNvPr>
          <p:cNvSpPr/>
          <p:nvPr/>
        </p:nvSpPr>
        <p:spPr>
          <a:xfrm rot="5400000">
            <a:off x="606295" y="2705100"/>
            <a:ext cx="2041556" cy="1447800"/>
          </a:xfrm>
          <a:prstGeom prst="chevron">
            <a:avLst/>
          </a:prstGeom>
          <a:solidFill>
            <a:srgbClr val="009999"/>
          </a:solidFill>
          <a:ln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en-GB" sz="1400" dirty="0">
              <a:solidFill>
                <a:schemeClr val="tx1"/>
              </a:solidFill>
            </a:endParaRPr>
          </a:p>
          <a:p>
            <a:pPr algn="ctr"/>
            <a:r>
              <a:rPr lang="en-GB" sz="1400" b="1" dirty="0" err="1">
                <a:solidFill>
                  <a:schemeClr val="bg1"/>
                </a:solidFill>
              </a:rPr>
              <a:t>Actiuni</a:t>
            </a:r>
            <a:r>
              <a:rPr lang="en-GB" sz="1400" b="1" dirty="0">
                <a:solidFill>
                  <a:schemeClr val="bg1"/>
                </a:solidFill>
              </a:rPr>
              <a:t> de </a:t>
            </a:r>
            <a:r>
              <a:rPr lang="en-GB" sz="1400" b="1" dirty="0" err="1">
                <a:solidFill>
                  <a:schemeClr val="bg1"/>
                </a:solidFill>
              </a:rPr>
              <a:t>atenuare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22" name="textruta 11">
            <a:extLst>
              <a:ext uri="{FF2B5EF4-FFF2-40B4-BE49-F238E27FC236}">
                <a16:creationId xmlns:a16="http://schemas.microsoft.com/office/drawing/2014/main" id="{75C56F23-DC18-4526-8AD7-2F2BBBDE0110}"/>
              </a:ext>
            </a:extLst>
          </p:cNvPr>
          <p:cNvSpPr txBox="1"/>
          <p:nvPr/>
        </p:nvSpPr>
        <p:spPr>
          <a:xfrm rot="16200000">
            <a:off x="1884514" y="1198298"/>
            <a:ext cx="11231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>
                <a:solidFill>
                  <a:srgbClr val="006666"/>
                </a:solidFill>
              </a:rPr>
              <a:t>Anul</a:t>
            </a:r>
            <a:r>
              <a:rPr lang="en-GB" sz="1400" dirty="0">
                <a:solidFill>
                  <a:srgbClr val="006666"/>
                </a:solidFill>
              </a:rPr>
              <a:t> de </a:t>
            </a:r>
            <a:r>
              <a:rPr lang="en-GB" sz="1400" dirty="0" err="1">
                <a:solidFill>
                  <a:srgbClr val="006666"/>
                </a:solidFill>
              </a:rPr>
              <a:t>baza</a:t>
            </a:r>
            <a:endParaRPr lang="en-GB" sz="1400" dirty="0">
              <a:solidFill>
                <a:srgbClr val="006666"/>
              </a:solidFill>
            </a:endParaRPr>
          </a:p>
        </p:txBody>
      </p:sp>
      <p:sp>
        <p:nvSpPr>
          <p:cNvPr id="23" name="textruta 12">
            <a:extLst>
              <a:ext uri="{FF2B5EF4-FFF2-40B4-BE49-F238E27FC236}">
                <a16:creationId xmlns:a16="http://schemas.microsoft.com/office/drawing/2014/main" id="{442C9413-E554-4116-ADB2-BA8FE5587143}"/>
              </a:ext>
            </a:extLst>
          </p:cNvPr>
          <p:cNvSpPr txBox="1"/>
          <p:nvPr/>
        </p:nvSpPr>
        <p:spPr>
          <a:xfrm rot="16200000">
            <a:off x="1728138" y="4585719"/>
            <a:ext cx="14358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>
                <a:solidFill>
                  <a:srgbClr val="006666"/>
                </a:solidFill>
              </a:rPr>
              <a:t>Anul</a:t>
            </a:r>
            <a:r>
              <a:rPr lang="en-GB" sz="1400" dirty="0">
                <a:solidFill>
                  <a:srgbClr val="006666"/>
                </a:solidFill>
              </a:rPr>
              <a:t> </a:t>
            </a:r>
            <a:r>
              <a:rPr lang="en-GB" sz="1400" dirty="0" err="1">
                <a:solidFill>
                  <a:srgbClr val="006666"/>
                </a:solidFill>
              </a:rPr>
              <a:t>tinta</a:t>
            </a:r>
            <a:r>
              <a:rPr lang="en-GB" sz="1400" dirty="0">
                <a:solidFill>
                  <a:srgbClr val="006666"/>
                </a:solidFill>
              </a:rPr>
              <a:t> </a:t>
            </a:r>
            <a:r>
              <a:rPr lang="en-GB" sz="1400" dirty="0" err="1">
                <a:solidFill>
                  <a:srgbClr val="006666"/>
                </a:solidFill>
              </a:rPr>
              <a:t>vizat</a:t>
            </a:r>
            <a:endParaRPr lang="en-GB" sz="1400" dirty="0">
              <a:solidFill>
                <a:srgbClr val="006666"/>
              </a:solidFill>
            </a:endParaRPr>
          </a:p>
        </p:txBody>
      </p:sp>
      <p:sp>
        <p:nvSpPr>
          <p:cNvPr id="24" name="Pil: sparr 15">
            <a:extLst>
              <a:ext uri="{FF2B5EF4-FFF2-40B4-BE49-F238E27FC236}">
                <a16:creationId xmlns:a16="http://schemas.microsoft.com/office/drawing/2014/main" id="{5C2EC029-B345-4648-B990-72DF0F4698B2}"/>
              </a:ext>
            </a:extLst>
          </p:cNvPr>
          <p:cNvSpPr/>
          <p:nvPr/>
        </p:nvSpPr>
        <p:spPr>
          <a:xfrm rot="5400000">
            <a:off x="609995" y="4775112"/>
            <a:ext cx="2031797" cy="1114806"/>
          </a:xfrm>
          <a:prstGeom prst="chevron">
            <a:avLst/>
          </a:prstGeom>
          <a:solidFill>
            <a:srgbClr val="006666"/>
          </a:solidFill>
          <a:ln>
            <a:solidFill>
              <a:srgbClr val="00666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400" b="1" dirty="0" err="1">
                <a:solidFill>
                  <a:schemeClr val="bg1"/>
                </a:solidFill>
              </a:rPr>
              <a:t>Emisii</a:t>
            </a:r>
            <a:r>
              <a:rPr lang="en-GB" sz="1400" b="1" dirty="0">
                <a:solidFill>
                  <a:schemeClr val="bg1"/>
                </a:solidFill>
              </a:rPr>
              <a:t> de CO</a:t>
            </a:r>
            <a:r>
              <a:rPr lang="en-GB" sz="1400" b="1" baseline="-25000" dirty="0">
                <a:solidFill>
                  <a:schemeClr val="bg1"/>
                </a:solidFill>
              </a:rPr>
              <a:t>2</a:t>
            </a:r>
            <a:r>
              <a:rPr lang="en-GB" sz="1400" b="1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EB06F3BB-5C43-4032-A93A-6A4E054ADE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9134" y="365125"/>
            <a:ext cx="8174665" cy="1325563"/>
          </a:xfrm>
        </p:spPr>
        <p:txBody>
          <a:bodyPr/>
          <a:lstStyle/>
          <a:p>
            <a:r>
              <a:rPr lang="en-GB" dirty="0" err="1"/>
              <a:t>Inventarul</a:t>
            </a:r>
            <a:r>
              <a:rPr lang="en-GB" dirty="0"/>
              <a:t> </a:t>
            </a:r>
            <a:r>
              <a:rPr lang="en-GB" dirty="0" err="1"/>
              <a:t>Emisiilor</a:t>
            </a:r>
            <a:r>
              <a:rPr lang="en-GB" dirty="0"/>
              <a:t> de </a:t>
            </a:r>
            <a:r>
              <a:rPr lang="en-GB" dirty="0" err="1"/>
              <a:t>Baza</a:t>
            </a:r>
            <a:r>
              <a:rPr lang="en-GB" dirty="0"/>
              <a:t> (IEB)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278022BE-312D-4C48-B7B3-221947A0E5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179134" y="1472332"/>
            <a:ext cx="8174666" cy="520476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dirty="0" err="1"/>
              <a:t>Inventarul</a:t>
            </a:r>
            <a:r>
              <a:rPr lang="en-GB" dirty="0"/>
              <a:t> </a:t>
            </a:r>
            <a:r>
              <a:rPr lang="en-GB" dirty="0" err="1"/>
              <a:t>Emisiilor</a:t>
            </a:r>
            <a:r>
              <a:rPr lang="en-GB" dirty="0"/>
              <a:t> de </a:t>
            </a:r>
            <a:r>
              <a:rPr lang="en-GB" dirty="0" err="1"/>
              <a:t>Baza</a:t>
            </a:r>
            <a:r>
              <a:rPr lang="en-GB" dirty="0"/>
              <a:t> </a:t>
            </a:r>
            <a:r>
              <a:rPr lang="en-GB" dirty="0" err="1"/>
              <a:t>constituie</a:t>
            </a:r>
            <a:r>
              <a:rPr lang="en-GB" dirty="0"/>
              <a:t> </a:t>
            </a:r>
            <a:r>
              <a:rPr lang="en-GB" dirty="0" err="1"/>
              <a:t>punctul</a:t>
            </a:r>
            <a:r>
              <a:rPr lang="en-GB" dirty="0"/>
              <a:t> de </a:t>
            </a:r>
            <a:r>
              <a:rPr lang="en-GB" dirty="0" err="1"/>
              <a:t>plecare</a:t>
            </a:r>
            <a:r>
              <a:rPr lang="en-GB" dirty="0"/>
              <a:t> al </a:t>
            </a:r>
            <a:r>
              <a:rPr lang="en-GB" dirty="0" err="1"/>
              <a:t>atenuarii</a:t>
            </a:r>
            <a:r>
              <a:rPr lang="en-GB" dirty="0"/>
              <a:t> </a:t>
            </a:r>
            <a:r>
              <a:rPr lang="en-GB" dirty="0" err="1"/>
              <a:t>emisiilor</a:t>
            </a:r>
            <a:r>
              <a:rPr lang="en-GB" dirty="0"/>
              <a:t> de GES </a:t>
            </a:r>
            <a:r>
              <a:rPr lang="en-GB" dirty="0" err="1"/>
              <a:t>deoarece</a:t>
            </a:r>
            <a:r>
              <a:rPr lang="en-GB" dirty="0"/>
              <a:t> </a:t>
            </a:r>
            <a:r>
              <a:rPr lang="en-GB" dirty="0" err="1"/>
              <a:t>constituie</a:t>
            </a:r>
            <a:r>
              <a:rPr lang="en-GB" dirty="0"/>
              <a:t> </a:t>
            </a:r>
            <a:r>
              <a:rPr lang="en-GB" dirty="0" err="1"/>
              <a:t>punctul</a:t>
            </a:r>
            <a:r>
              <a:rPr lang="en-GB" dirty="0"/>
              <a:t> de </a:t>
            </a:r>
            <a:r>
              <a:rPr lang="en-GB" dirty="0" err="1"/>
              <a:t>cuantificare</a:t>
            </a:r>
            <a:r>
              <a:rPr lang="en-GB" dirty="0"/>
              <a:t> al </a:t>
            </a:r>
            <a:r>
              <a:rPr lang="en-GB" dirty="0" err="1"/>
              <a:t>cantitatii</a:t>
            </a:r>
            <a:r>
              <a:rPr lang="en-GB" dirty="0"/>
              <a:t> de </a:t>
            </a:r>
            <a:r>
              <a:rPr lang="en-US" dirty="0"/>
              <a:t>CO</a:t>
            </a:r>
            <a:r>
              <a:rPr lang="en-US" baseline="-25000" dirty="0"/>
              <a:t>2</a:t>
            </a:r>
            <a:r>
              <a:rPr lang="en-US" dirty="0"/>
              <a:t> </a:t>
            </a:r>
            <a:r>
              <a:rPr lang="en-US" dirty="0" err="1"/>
              <a:t>emise</a:t>
            </a:r>
            <a:r>
              <a:rPr lang="en-US" dirty="0"/>
              <a:t>, pe </a:t>
            </a:r>
            <a:r>
              <a:rPr lang="en-US" dirty="0" err="1"/>
              <a:t>parcursul</a:t>
            </a:r>
            <a:r>
              <a:rPr lang="en-US" dirty="0"/>
              <a:t> </a:t>
            </a:r>
            <a:r>
              <a:rPr lang="en-US" dirty="0" err="1"/>
              <a:t>anului</a:t>
            </a:r>
            <a:r>
              <a:rPr lang="en-US" dirty="0"/>
              <a:t> de </a:t>
            </a:r>
            <a:r>
              <a:rPr lang="en-US" dirty="0" err="1"/>
              <a:t>baza</a:t>
            </a:r>
            <a:r>
              <a:rPr lang="en-US" dirty="0"/>
              <a:t>. </a:t>
            </a:r>
            <a:r>
              <a:rPr lang="en-US" dirty="0" err="1"/>
              <a:t>Acest</a:t>
            </a:r>
            <a:r>
              <a:rPr lang="en-US" dirty="0"/>
              <a:t> </a:t>
            </a:r>
            <a:r>
              <a:rPr lang="en-US" dirty="0" err="1"/>
              <a:t>lucru</a:t>
            </a:r>
            <a:r>
              <a:rPr lang="en-US" dirty="0"/>
              <a:t> se face </a:t>
            </a:r>
            <a:r>
              <a:rPr lang="en-US" dirty="0" err="1"/>
              <a:t>pentru</a:t>
            </a:r>
            <a:r>
              <a:rPr lang="en-US" dirty="0"/>
              <a:t> </a:t>
            </a:r>
            <a:r>
              <a:rPr lang="en-US" dirty="0" err="1"/>
              <a:t>sectoarele</a:t>
            </a:r>
            <a:r>
              <a:rPr lang="en-US" dirty="0"/>
              <a:t> </a:t>
            </a:r>
            <a:r>
              <a:rPr lang="en-US" dirty="0" err="1"/>
              <a:t>cheie</a:t>
            </a:r>
            <a:r>
              <a:rPr lang="en-US" dirty="0"/>
              <a:t> precum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pentru</a:t>
            </a:r>
            <a:r>
              <a:rPr lang="en-US" dirty="0"/>
              <a:t> </a:t>
            </a:r>
            <a:r>
              <a:rPr lang="en-US" dirty="0" err="1"/>
              <a:t>sectoarele</a:t>
            </a:r>
            <a:r>
              <a:rPr lang="en-US" dirty="0"/>
              <a:t> </a:t>
            </a:r>
            <a:r>
              <a:rPr lang="en-US" dirty="0" err="1"/>
              <a:t>optionale</a:t>
            </a:r>
            <a:r>
              <a:rPr lang="en-US" dirty="0"/>
              <a:t> </a:t>
            </a:r>
            <a:r>
              <a:rPr lang="en-US" dirty="0" err="1"/>
              <a:t>operationale</a:t>
            </a:r>
            <a:r>
              <a:rPr lang="en-US" dirty="0"/>
              <a:t> in </a:t>
            </a:r>
            <a:r>
              <a:rPr lang="en-US" dirty="0" err="1"/>
              <a:t>teritoriul</a:t>
            </a:r>
            <a:r>
              <a:rPr lang="en-US" dirty="0"/>
              <a:t> </a:t>
            </a:r>
            <a:r>
              <a:rPr lang="en-US" dirty="0" err="1"/>
              <a:t>vizat</a:t>
            </a:r>
            <a:r>
              <a:rPr lang="en-US" dirty="0"/>
              <a:t>. </a:t>
            </a:r>
          </a:p>
          <a:p>
            <a:pPr marL="0" indent="0">
              <a:buNone/>
            </a:pPr>
            <a:r>
              <a:rPr lang="en-GB" dirty="0"/>
              <a:t>IEB se </a:t>
            </a:r>
            <a:r>
              <a:rPr lang="en-GB" dirty="0" err="1"/>
              <a:t>bazează</a:t>
            </a:r>
            <a:r>
              <a:rPr lang="en-GB" dirty="0"/>
              <a:t> pe </a:t>
            </a:r>
            <a:r>
              <a:rPr lang="en-GB" b="1" dirty="0" err="1"/>
              <a:t>consumul</a:t>
            </a:r>
            <a:r>
              <a:rPr lang="en-GB" b="1" dirty="0"/>
              <a:t> final de </a:t>
            </a:r>
            <a:r>
              <a:rPr lang="en-GB" b="1" dirty="0" err="1"/>
              <a:t>energie</a:t>
            </a:r>
            <a:r>
              <a:rPr lang="en-GB" dirty="0"/>
              <a:t>, </a:t>
            </a:r>
            <a:r>
              <a:rPr lang="en-GB" dirty="0" err="1"/>
              <a:t>incluzând</a:t>
            </a:r>
            <a:r>
              <a:rPr lang="en-GB" dirty="0"/>
              <a:t> </a:t>
            </a:r>
            <a:r>
              <a:rPr lang="en-GB" dirty="0" err="1"/>
              <a:t>atât</a:t>
            </a:r>
            <a:r>
              <a:rPr lang="en-GB" dirty="0"/>
              <a:t> </a:t>
            </a:r>
            <a:r>
              <a:rPr lang="en-GB" dirty="0" err="1"/>
              <a:t>consumul</a:t>
            </a:r>
            <a:r>
              <a:rPr lang="en-GB" dirty="0"/>
              <a:t> energetic municipal, </a:t>
            </a:r>
            <a:r>
              <a:rPr lang="en-GB" dirty="0" err="1"/>
              <a:t>cât</a:t>
            </a:r>
            <a:r>
              <a:rPr lang="en-GB" dirty="0"/>
              <a:t> </a:t>
            </a:r>
            <a:r>
              <a:rPr lang="en-GB" dirty="0" err="1"/>
              <a:t>și</a:t>
            </a:r>
            <a:r>
              <a:rPr lang="en-GB" dirty="0"/>
              <a:t> </a:t>
            </a:r>
            <a:r>
              <a:rPr lang="en-GB" dirty="0" err="1"/>
              <a:t>cel</a:t>
            </a:r>
            <a:r>
              <a:rPr lang="en-GB" dirty="0"/>
              <a:t> </a:t>
            </a:r>
            <a:r>
              <a:rPr lang="en-GB" dirty="0" err="1"/>
              <a:t>necomercial</a:t>
            </a:r>
            <a:r>
              <a:rPr lang="en-GB" dirty="0"/>
              <a:t>. </a:t>
            </a:r>
            <a:r>
              <a:rPr lang="en-GB" dirty="0" err="1"/>
              <a:t>Acesta</a:t>
            </a:r>
            <a:r>
              <a:rPr lang="en-GB" dirty="0"/>
              <a:t> </a:t>
            </a:r>
            <a:r>
              <a:rPr lang="en-GB" dirty="0" err="1"/>
              <a:t>acoperă</a:t>
            </a:r>
            <a:r>
              <a:rPr lang="en-GB" dirty="0"/>
              <a:t> </a:t>
            </a:r>
            <a:r>
              <a:rPr lang="en-GB" dirty="0" err="1"/>
              <a:t>emisiile</a:t>
            </a:r>
            <a:r>
              <a:rPr lang="en-GB" dirty="0"/>
              <a:t> </a:t>
            </a:r>
            <a:r>
              <a:rPr lang="en-GB" dirty="0" err="1"/>
              <a:t>directe</a:t>
            </a:r>
            <a:r>
              <a:rPr lang="en-GB" dirty="0"/>
              <a:t> </a:t>
            </a:r>
            <a:r>
              <a:rPr lang="en-GB" dirty="0" err="1"/>
              <a:t>provenite</a:t>
            </a:r>
            <a:r>
              <a:rPr lang="en-GB" dirty="0"/>
              <a:t> din </a:t>
            </a:r>
            <a:r>
              <a:rPr lang="en-GB" dirty="0" err="1"/>
              <a:t>arderea</a:t>
            </a:r>
            <a:r>
              <a:rPr lang="en-GB" dirty="0"/>
              <a:t> </a:t>
            </a:r>
            <a:r>
              <a:rPr lang="en-GB" dirty="0" err="1"/>
              <a:t>combustibilului</a:t>
            </a:r>
            <a:r>
              <a:rPr lang="en-GB" dirty="0"/>
              <a:t> </a:t>
            </a:r>
            <a:r>
              <a:rPr lang="en-GB" dirty="0" err="1"/>
              <a:t>în</a:t>
            </a:r>
            <a:r>
              <a:rPr lang="en-GB" dirty="0"/>
              <a:t> </a:t>
            </a:r>
            <a:r>
              <a:rPr lang="en-GB" dirty="0" err="1"/>
              <a:t>clădiri</a:t>
            </a:r>
            <a:r>
              <a:rPr lang="en-GB" dirty="0"/>
              <a:t> </a:t>
            </a:r>
            <a:r>
              <a:rPr lang="en-GB" dirty="0" err="1"/>
              <a:t>și</a:t>
            </a:r>
            <a:r>
              <a:rPr lang="en-GB" dirty="0"/>
              <a:t> </a:t>
            </a:r>
            <a:r>
              <a:rPr lang="en-GB" dirty="0" err="1"/>
              <a:t>în</a:t>
            </a:r>
            <a:r>
              <a:rPr lang="en-GB" dirty="0"/>
              <a:t> </a:t>
            </a:r>
            <a:r>
              <a:rPr lang="en-GB" dirty="0" err="1"/>
              <a:t>instalații</a:t>
            </a:r>
            <a:r>
              <a:rPr lang="en-GB" dirty="0"/>
              <a:t>, precum </a:t>
            </a:r>
            <a:r>
              <a:rPr lang="en-GB" dirty="0" err="1"/>
              <a:t>și</a:t>
            </a:r>
            <a:r>
              <a:rPr lang="en-GB" dirty="0"/>
              <a:t> </a:t>
            </a:r>
            <a:r>
              <a:rPr lang="en-GB" dirty="0" err="1"/>
              <a:t>în</a:t>
            </a:r>
            <a:r>
              <a:rPr lang="en-GB" dirty="0"/>
              <a:t> </a:t>
            </a:r>
            <a:r>
              <a:rPr lang="en-GB" dirty="0" err="1"/>
              <a:t>transporturi</a:t>
            </a:r>
            <a:r>
              <a:rPr lang="en-GB" dirty="0"/>
              <a:t>. Se </a:t>
            </a:r>
            <a:r>
              <a:rPr lang="en-GB" dirty="0" err="1"/>
              <a:t>referă</a:t>
            </a:r>
            <a:r>
              <a:rPr lang="en-GB" dirty="0"/>
              <a:t>, de </a:t>
            </a:r>
            <a:r>
              <a:rPr lang="en-GB" dirty="0" err="1"/>
              <a:t>asemenea</a:t>
            </a:r>
            <a:r>
              <a:rPr lang="en-GB" dirty="0"/>
              <a:t>, la </a:t>
            </a:r>
            <a:r>
              <a:rPr lang="en-GB" dirty="0" err="1"/>
              <a:t>emisiile</a:t>
            </a:r>
            <a:r>
              <a:rPr lang="en-GB" dirty="0"/>
              <a:t> </a:t>
            </a:r>
            <a:r>
              <a:rPr lang="en-GB" dirty="0" err="1"/>
              <a:t>indirecte</a:t>
            </a:r>
            <a:r>
              <a:rPr lang="en-GB" dirty="0"/>
              <a:t> legate de </a:t>
            </a:r>
            <a:r>
              <a:rPr lang="en-GB" dirty="0" err="1"/>
              <a:t>producția</a:t>
            </a:r>
            <a:r>
              <a:rPr lang="en-GB" dirty="0"/>
              <a:t> de </a:t>
            </a:r>
            <a:r>
              <a:rPr lang="en-GB" dirty="0" err="1"/>
              <a:t>electricitate</a:t>
            </a:r>
            <a:r>
              <a:rPr lang="en-GB" dirty="0"/>
              <a:t>, </a:t>
            </a:r>
            <a:r>
              <a:rPr lang="en-GB" dirty="0" err="1"/>
              <a:t>încălzire</a:t>
            </a:r>
            <a:r>
              <a:rPr lang="en-GB" dirty="0"/>
              <a:t> </a:t>
            </a:r>
            <a:r>
              <a:rPr lang="en-GB" dirty="0" err="1"/>
              <a:t>și</a:t>
            </a:r>
            <a:r>
              <a:rPr lang="en-GB" dirty="0"/>
              <a:t> </a:t>
            </a:r>
            <a:r>
              <a:rPr lang="en-GB" dirty="0" err="1"/>
              <a:t>răcire</a:t>
            </a:r>
            <a:r>
              <a:rPr lang="en-GB" dirty="0"/>
              <a:t> care sunt </a:t>
            </a:r>
            <a:r>
              <a:rPr lang="en-GB" dirty="0" err="1"/>
              <a:t>consumate</a:t>
            </a:r>
            <a:r>
              <a:rPr lang="en-GB" dirty="0"/>
              <a:t> pe </a:t>
            </a:r>
            <a:r>
              <a:rPr lang="en-GB" dirty="0" err="1"/>
              <a:t>teritoriu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 err="1"/>
              <a:t>Exista</a:t>
            </a:r>
            <a:r>
              <a:rPr lang="en-US" dirty="0"/>
              <a:t> </a:t>
            </a:r>
            <a:r>
              <a:rPr lang="en-US" dirty="0" err="1"/>
              <a:t>doua</a:t>
            </a:r>
            <a:r>
              <a:rPr lang="en-US" dirty="0"/>
              <a:t> alternative </a:t>
            </a:r>
            <a:r>
              <a:rPr lang="en-US" dirty="0" err="1"/>
              <a:t>pentru</a:t>
            </a:r>
            <a:r>
              <a:rPr lang="en-US" dirty="0"/>
              <a:t> a </a:t>
            </a:r>
            <a:r>
              <a:rPr lang="en-US" dirty="0" err="1"/>
              <a:t>gasi</a:t>
            </a:r>
            <a:r>
              <a:rPr lang="en-US" dirty="0"/>
              <a:t> date </a:t>
            </a:r>
            <a:r>
              <a:rPr lang="en-US" dirty="0" err="1"/>
              <a:t>pentru</a:t>
            </a:r>
            <a:r>
              <a:rPr lang="en-US" dirty="0"/>
              <a:t> IEB:</a:t>
            </a:r>
          </a:p>
          <a:p>
            <a:pPr lvl="1"/>
            <a:r>
              <a:rPr lang="en-US" dirty="0" err="1"/>
              <a:t>Colectarea</a:t>
            </a:r>
            <a:r>
              <a:rPr lang="en-US" dirty="0"/>
              <a:t> </a:t>
            </a:r>
            <a:r>
              <a:rPr lang="en-US" dirty="0" err="1"/>
              <a:t>datelor</a:t>
            </a:r>
            <a:r>
              <a:rPr lang="en-US" dirty="0"/>
              <a:t> </a:t>
            </a:r>
            <a:r>
              <a:rPr lang="en-US" dirty="0" err="1"/>
              <a:t>actuale</a:t>
            </a:r>
            <a:r>
              <a:rPr lang="en-US" dirty="0"/>
              <a:t>. </a:t>
            </a:r>
            <a:r>
              <a:rPr lang="en-US" dirty="0" err="1"/>
              <a:t>Optiunea</a:t>
            </a:r>
            <a:r>
              <a:rPr lang="en-US" dirty="0"/>
              <a:t> </a:t>
            </a:r>
            <a:r>
              <a:rPr lang="en-US" dirty="0" err="1"/>
              <a:t>cea</a:t>
            </a:r>
            <a:r>
              <a:rPr lang="en-US" dirty="0"/>
              <a:t> </a:t>
            </a:r>
            <a:r>
              <a:rPr lang="en-US" dirty="0" err="1"/>
              <a:t>mai</a:t>
            </a:r>
            <a:r>
              <a:rPr lang="en-US" dirty="0"/>
              <a:t> </a:t>
            </a:r>
            <a:r>
              <a:rPr lang="en-US" dirty="0" err="1"/>
              <a:t>recomandata</a:t>
            </a:r>
            <a:r>
              <a:rPr lang="en-US" dirty="0"/>
              <a:t>!</a:t>
            </a:r>
          </a:p>
          <a:p>
            <a:pPr lvl="1"/>
            <a:r>
              <a:rPr lang="en-US" dirty="0" err="1"/>
              <a:t>Estimarea</a:t>
            </a:r>
            <a:r>
              <a:rPr lang="en-US" dirty="0"/>
              <a:t> </a:t>
            </a:r>
            <a:r>
              <a:rPr lang="en-US" dirty="0" err="1"/>
              <a:t>datelor</a:t>
            </a:r>
            <a:r>
              <a:rPr lang="en-US" dirty="0"/>
              <a:t>. </a:t>
            </a:r>
            <a:r>
              <a:rPr lang="en-US" dirty="0" err="1"/>
              <a:t>Doar</a:t>
            </a:r>
            <a:r>
              <a:rPr lang="en-US" dirty="0"/>
              <a:t> </a:t>
            </a:r>
            <a:r>
              <a:rPr lang="en-US" dirty="0" err="1"/>
              <a:t>cand</a:t>
            </a:r>
            <a:r>
              <a:rPr lang="en-US" dirty="0"/>
              <a:t> nu </a:t>
            </a:r>
            <a:r>
              <a:rPr lang="en-US" dirty="0" err="1"/>
              <a:t>exista</a:t>
            </a:r>
            <a:r>
              <a:rPr lang="en-US" dirty="0"/>
              <a:t> </a:t>
            </a:r>
            <a:r>
              <a:rPr lang="en-US" dirty="0" err="1"/>
              <a:t>disponibile</a:t>
            </a:r>
            <a:r>
              <a:rPr lang="en-US" dirty="0"/>
              <a:t> date </a:t>
            </a:r>
            <a:r>
              <a:rPr lang="en-US" dirty="0" err="1"/>
              <a:t>actuale</a:t>
            </a:r>
            <a:r>
              <a:rPr lang="en-US" dirty="0"/>
              <a:t>. In </a:t>
            </a:r>
            <a:r>
              <a:rPr lang="en-US" dirty="0" err="1"/>
              <a:t>acest</a:t>
            </a:r>
            <a:r>
              <a:rPr lang="en-US" dirty="0"/>
              <a:t> </a:t>
            </a:r>
            <a:r>
              <a:rPr lang="en-US" dirty="0" err="1"/>
              <a:t>caz</a:t>
            </a:r>
            <a:r>
              <a:rPr lang="en-US" dirty="0"/>
              <a:t>, </a:t>
            </a:r>
            <a:r>
              <a:rPr lang="en-US" dirty="0" err="1"/>
              <a:t>estimarile</a:t>
            </a:r>
            <a:r>
              <a:rPr lang="en-US" dirty="0"/>
              <a:t> </a:t>
            </a:r>
            <a:r>
              <a:rPr lang="en-US" dirty="0" err="1"/>
              <a:t>trebuie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 fie </a:t>
            </a:r>
            <a:r>
              <a:rPr lang="en-US" dirty="0" err="1"/>
              <a:t>conforme</a:t>
            </a:r>
            <a:r>
              <a:rPr lang="en-US" dirty="0"/>
              <a:t> cu </a:t>
            </a:r>
            <a:r>
              <a:rPr lang="en-US" dirty="0" err="1"/>
              <a:t>cerintele</a:t>
            </a:r>
            <a:r>
              <a:rPr lang="en-US" dirty="0"/>
              <a:t> </a:t>
            </a:r>
            <a:r>
              <a:rPr lang="en-US" dirty="0" err="1"/>
              <a:t>Pactului</a:t>
            </a:r>
            <a:r>
              <a:rPr lang="en-US" dirty="0"/>
              <a:t> </a:t>
            </a:r>
            <a:r>
              <a:rPr lang="en-US" dirty="0" err="1"/>
              <a:t>Primarilor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 err="1"/>
              <a:t>Granitele</a:t>
            </a:r>
            <a:r>
              <a:rPr lang="en-US" dirty="0"/>
              <a:t> </a:t>
            </a:r>
            <a:r>
              <a:rPr lang="en-US" dirty="0" err="1"/>
              <a:t>geografice</a:t>
            </a:r>
            <a:r>
              <a:rPr lang="en-US" dirty="0"/>
              <a:t> ale IEB sunt </a:t>
            </a:r>
            <a:r>
              <a:rPr lang="en-US" dirty="0" err="1"/>
              <a:t>granitele</a:t>
            </a:r>
            <a:r>
              <a:rPr lang="en-US" dirty="0"/>
              <a:t> administrative ale </a:t>
            </a:r>
            <a:r>
              <a:rPr lang="en-US" dirty="0" err="1"/>
              <a:t>autoritatii</a:t>
            </a:r>
            <a:r>
              <a:rPr lang="en-US" dirty="0"/>
              <a:t> locale.</a:t>
            </a:r>
          </a:p>
        </p:txBody>
      </p:sp>
      <p:sp>
        <p:nvSpPr>
          <p:cNvPr id="10" name="Pil: sparr 9">
            <a:extLst>
              <a:ext uri="{FF2B5EF4-FFF2-40B4-BE49-F238E27FC236}">
                <a16:creationId xmlns:a16="http://schemas.microsoft.com/office/drawing/2014/main" id="{746BA3AD-FC70-4C7A-BAD6-77B9E8C1E6D4}"/>
              </a:ext>
            </a:extLst>
          </p:cNvPr>
          <p:cNvSpPr/>
          <p:nvPr/>
        </p:nvSpPr>
        <p:spPr>
          <a:xfrm>
            <a:off x="497802" y="1500768"/>
            <a:ext cx="1686598" cy="318053"/>
          </a:xfrm>
          <a:prstGeom prst="chevron">
            <a:avLst/>
          </a:prstGeom>
          <a:solidFill>
            <a:schemeClr val="bg1"/>
          </a:solidFill>
          <a:ln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00" dirty="0" err="1">
                <a:solidFill>
                  <a:srgbClr val="009999"/>
                </a:solidFill>
              </a:rPr>
              <a:t>Energie</a:t>
            </a:r>
            <a:r>
              <a:rPr lang="en-GB" sz="1300" dirty="0">
                <a:solidFill>
                  <a:srgbClr val="009999"/>
                </a:solidFill>
              </a:rPr>
              <a:t> </a:t>
            </a:r>
            <a:r>
              <a:rPr lang="en-GB" sz="1300" dirty="0" err="1">
                <a:solidFill>
                  <a:srgbClr val="009999"/>
                </a:solidFill>
              </a:rPr>
              <a:t>furnizata</a:t>
            </a:r>
            <a:endParaRPr lang="en-GB" sz="1300" dirty="0">
              <a:solidFill>
                <a:srgbClr val="009999"/>
              </a:solidFill>
            </a:endParaRPr>
          </a:p>
        </p:txBody>
      </p:sp>
      <p:sp>
        <p:nvSpPr>
          <p:cNvPr id="11" name="Pil: sparr 10">
            <a:extLst>
              <a:ext uri="{FF2B5EF4-FFF2-40B4-BE49-F238E27FC236}">
                <a16:creationId xmlns:a16="http://schemas.microsoft.com/office/drawing/2014/main" id="{E82477B2-F267-44C7-83BE-6E91F6B91684}"/>
              </a:ext>
            </a:extLst>
          </p:cNvPr>
          <p:cNvSpPr/>
          <p:nvPr/>
        </p:nvSpPr>
        <p:spPr>
          <a:xfrm>
            <a:off x="497802" y="1102029"/>
            <a:ext cx="1686598" cy="318053"/>
          </a:xfrm>
          <a:prstGeom prst="chevron">
            <a:avLst/>
          </a:prstGeom>
          <a:solidFill>
            <a:schemeClr val="bg1"/>
          </a:solidFill>
          <a:ln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00" dirty="0" err="1">
                <a:solidFill>
                  <a:srgbClr val="009999"/>
                </a:solidFill>
              </a:rPr>
              <a:t>Energie</a:t>
            </a:r>
            <a:r>
              <a:rPr lang="en-GB" sz="1300" dirty="0">
                <a:solidFill>
                  <a:srgbClr val="009999"/>
                </a:solidFill>
              </a:rPr>
              <a:t> </a:t>
            </a:r>
            <a:r>
              <a:rPr lang="en-GB" sz="1300" dirty="0" err="1">
                <a:solidFill>
                  <a:srgbClr val="009999"/>
                </a:solidFill>
              </a:rPr>
              <a:t>utilizata</a:t>
            </a:r>
            <a:endParaRPr lang="en-GB" sz="1300" dirty="0">
              <a:solidFill>
                <a:srgbClr val="009999"/>
              </a:solidFill>
            </a:endParaRPr>
          </a:p>
        </p:txBody>
      </p:sp>
      <p:sp>
        <p:nvSpPr>
          <p:cNvPr id="16" name="Ellips 15">
            <a:extLst>
              <a:ext uri="{FF2B5EF4-FFF2-40B4-BE49-F238E27FC236}">
                <a16:creationId xmlns:a16="http://schemas.microsoft.com/office/drawing/2014/main" id="{6EC9F7DB-7FE2-4190-8D4F-75779D4FF91C}"/>
              </a:ext>
            </a:extLst>
          </p:cNvPr>
          <p:cNvSpPr/>
          <p:nvPr/>
        </p:nvSpPr>
        <p:spPr>
          <a:xfrm>
            <a:off x="463401" y="251403"/>
            <a:ext cx="2339163" cy="2638698"/>
          </a:xfrm>
          <a:prstGeom prst="ellipse">
            <a:avLst/>
          </a:prstGeom>
          <a:noFill/>
          <a:ln w="15875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ruta 16">
            <a:extLst>
              <a:ext uri="{FF2B5EF4-FFF2-40B4-BE49-F238E27FC236}">
                <a16:creationId xmlns:a16="http://schemas.microsoft.com/office/drawing/2014/main" id="{3DDACD31-F3D9-412E-8E67-75CCCF36ECDD}"/>
              </a:ext>
            </a:extLst>
          </p:cNvPr>
          <p:cNvSpPr txBox="1"/>
          <p:nvPr/>
        </p:nvSpPr>
        <p:spPr>
          <a:xfrm>
            <a:off x="1300493" y="263431"/>
            <a:ext cx="6698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accent2">
                    <a:lumMod val="75000"/>
                  </a:schemeClr>
                </a:solidFill>
              </a:rPr>
              <a:t>IEB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80295F8-EFBE-4F32-A6B6-2089572053D0}"/>
              </a:ext>
            </a:extLst>
          </p:cNvPr>
          <p:cNvSpPr/>
          <p:nvPr/>
        </p:nvSpPr>
        <p:spPr>
          <a:xfrm>
            <a:off x="1022074" y="1985129"/>
            <a:ext cx="12076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400" b="1" dirty="0" err="1">
                <a:solidFill>
                  <a:schemeClr val="bg1"/>
                </a:solidFill>
              </a:rPr>
              <a:t>Emisii</a:t>
            </a:r>
            <a:r>
              <a:rPr lang="en-GB" sz="1400" b="1" dirty="0">
                <a:solidFill>
                  <a:schemeClr val="bg1"/>
                </a:solidFill>
              </a:rPr>
              <a:t> de CO</a:t>
            </a:r>
            <a:r>
              <a:rPr lang="en-GB" sz="1400" b="1" baseline="-25000" dirty="0">
                <a:solidFill>
                  <a:schemeClr val="bg1"/>
                </a:solidFill>
              </a:rPr>
              <a:t>2</a:t>
            </a:r>
            <a:r>
              <a:rPr lang="en-GB" sz="1400" b="1" dirty="0">
                <a:solidFill>
                  <a:schemeClr val="bg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659664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B06F3BB-5C43-4032-A93A-6A4E054ADE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9134" y="365125"/>
            <a:ext cx="8174665" cy="1325563"/>
          </a:xfrm>
        </p:spPr>
        <p:txBody>
          <a:bodyPr/>
          <a:lstStyle/>
          <a:p>
            <a:r>
              <a:rPr lang="en-GB" dirty="0" err="1"/>
              <a:t>Anul</a:t>
            </a:r>
            <a:r>
              <a:rPr lang="en-GB" dirty="0"/>
              <a:t> de </a:t>
            </a:r>
            <a:r>
              <a:rPr lang="en-GB" dirty="0" err="1"/>
              <a:t>baza</a:t>
            </a:r>
            <a:endParaRPr lang="en-GB" dirty="0"/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278022BE-312D-4C48-B7B3-221947A0E5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179133" y="1825625"/>
            <a:ext cx="8250859" cy="4490508"/>
          </a:xfr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dirty="0" err="1"/>
              <a:t>Anul</a:t>
            </a:r>
            <a:r>
              <a:rPr lang="en-GB" dirty="0"/>
              <a:t> de </a:t>
            </a:r>
            <a:r>
              <a:rPr lang="en-GB" dirty="0" err="1"/>
              <a:t>bază</a:t>
            </a:r>
            <a:r>
              <a:rPr lang="en-GB" dirty="0"/>
              <a:t> </a:t>
            </a:r>
            <a:r>
              <a:rPr lang="en-GB" dirty="0" err="1"/>
              <a:t>este</a:t>
            </a:r>
            <a:r>
              <a:rPr lang="en-GB" dirty="0"/>
              <a:t> </a:t>
            </a:r>
            <a:r>
              <a:rPr lang="en-GB" dirty="0" err="1"/>
              <a:t>anul</a:t>
            </a:r>
            <a:r>
              <a:rPr lang="en-GB" dirty="0"/>
              <a:t> de </a:t>
            </a:r>
            <a:r>
              <a:rPr lang="en-GB" dirty="0" err="1"/>
              <a:t>referință</a:t>
            </a:r>
            <a:r>
              <a:rPr lang="en-GB" dirty="0"/>
              <a:t> la care se </a:t>
            </a:r>
            <a:r>
              <a:rPr lang="en-GB" dirty="0" err="1"/>
              <a:t>referă</a:t>
            </a:r>
            <a:r>
              <a:rPr lang="en-GB" dirty="0"/>
              <a:t> </a:t>
            </a:r>
            <a:r>
              <a:rPr lang="en-GB" dirty="0" err="1"/>
              <a:t>inventarul</a:t>
            </a:r>
            <a:r>
              <a:rPr lang="en-GB" dirty="0"/>
              <a:t> </a:t>
            </a:r>
            <a:r>
              <a:rPr lang="en-GB" dirty="0" err="1"/>
              <a:t>dvs</a:t>
            </a:r>
            <a:r>
              <a:rPr lang="en-GB" dirty="0"/>
              <a:t>. </a:t>
            </a:r>
            <a:r>
              <a:rPr lang="en-GB" dirty="0" err="1"/>
              <a:t>și</a:t>
            </a:r>
            <a:r>
              <a:rPr lang="en-GB" dirty="0"/>
              <a:t> </a:t>
            </a:r>
            <a:r>
              <a:rPr lang="en-GB" dirty="0" err="1"/>
              <a:t>pentru</a:t>
            </a:r>
            <a:r>
              <a:rPr lang="en-GB" dirty="0"/>
              <a:t> care </a:t>
            </a:r>
            <a:r>
              <a:rPr lang="en-GB" dirty="0" err="1"/>
              <a:t>datele</a:t>
            </a:r>
            <a:r>
              <a:rPr lang="en-GB" dirty="0"/>
              <a:t> sunt </a:t>
            </a:r>
            <a:r>
              <a:rPr lang="en-GB" dirty="0" err="1"/>
              <a:t>cuantificate</a:t>
            </a:r>
            <a:r>
              <a:rPr lang="en-GB" dirty="0"/>
              <a:t>. </a:t>
            </a:r>
            <a:r>
              <a:rPr lang="en-GB" dirty="0" err="1"/>
              <a:t>Emisia</a:t>
            </a:r>
            <a:r>
              <a:rPr lang="en-GB" dirty="0"/>
              <a:t> din </a:t>
            </a:r>
            <a:r>
              <a:rPr lang="en-GB" dirty="0" err="1"/>
              <a:t>anul</a:t>
            </a:r>
            <a:r>
              <a:rPr lang="en-GB" dirty="0"/>
              <a:t> de </a:t>
            </a:r>
            <a:r>
              <a:rPr lang="en-GB" dirty="0" err="1"/>
              <a:t>bază</a:t>
            </a:r>
            <a:r>
              <a:rPr lang="en-GB" dirty="0"/>
              <a:t> </a:t>
            </a:r>
            <a:r>
              <a:rPr lang="en-GB" dirty="0" err="1"/>
              <a:t>este</a:t>
            </a:r>
            <a:r>
              <a:rPr lang="en-GB" dirty="0"/>
              <a:t> </a:t>
            </a:r>
            <a:r>
              <a:rPr lang="en-GB" dirty="0" err="1"/>
              <a:t>comparată</a:t>
            </a:r>
            <a:r>
              <a:rPr lang="en-GB" dirty="0"/>
              <a:t> cu </a:t>
            </a:r>
            <a:r>
              <a:rPr lang="en-GB" dirty="0" err="1"/>
              <a:t>reducerea</a:t>
            </a:r>
            <a:r>
              <a:rPr lang="en-GB" dirty="0"/>
              <a:t> </a:t>
            </a:r>
            <a:r>
              <a:rPr lang="en-GB" dirty="0" err="1"/>
              <a:t>realizată</a:t>
            </a:r>
            <a:r>
              <a:rPr lang="en-GB" dirty="0"/>
              <a:t> </a:t>
            </a:r>
            <a:r>
              <a:rPr lang="en-GB" dirty="0" err="1"/>
              <a:t>în</a:t>
            </a:r>
            <a:r>
              <a:rPr lang="en-GB" dirty="0"/>
              <a:t> </a:t>
            </a:r>
            <a:r>
              <a:rPr lang="en-GB" dirty="0" err="1"/>
              <a:t>anul</a:t>
            </a:r>
            <a:r>
              <a:rPr lang="en-GB" dirty="0"/>
              <a:t> </a:t>
            </a:r>
            <a:r>
              <a:rPr lang="en-GB" dirty="0" err="1"/>
              <a:t>țintă</a:t>
            </a:r>
            <a:r>
              <a:rPr lang="en-GB" dirty="0"/>
              <a:t>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GB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dirty="0"/>
              <a:t>Este </a:t>
            </a:r>
            <a:r>
              <a:rPr lang="en-GB" dirty="0" err="1"/>
              <a:t>recomandat</a:t>
            </a:r>
            <a:r>
              <a:rPr lang="en-GB" dirty="0"/>
              <a:t> </a:t>
            </a:r>
            <a:r>
              <a:rPr lang="en-GB" dirty="0" err="1"/>
              <a:t>să</a:t>
            </a:r>
            <a:r>
              <a:rPr lang="en-GB" dirty="0"/>
              <a:t> </a:t>
            </a:r>
            <a:r>
              <a:rPr lang="en-GB" dirty="0" err="1"/>
              <a:t>utilizați</a:t>
            </a:r>
            <a:r>
              <a:rPr lang="en-GB" dirty="0"/>
              <a:t> </a:t>
            </a:r>
            <a:r>
              <a:rPr lang="en-GB" dirty="0" err="1"/>
              <a:t>anul</a:t>
            </a:r>
            <a:r>
              <a:rPr lang="en-GB" dirty="0"/>
              <a:t> 1990 ca an de </a:t>
            </a:r>
            <a:r>
              <a:rPr lang="en-GB" dirty="0" err="1"/>
              <a:t>bază</a:t>
            </a:r>
            <a:r>
              <a:rPr lang="en-GB" dirty="0"/>
              <a:t> </a:t>
            </a:r>
            <a:r>
              <a:rPr lang="en-GB" dirty="0" err="1"/>
              <a:t>pentru</a:t>
            </a:r>
            <a:r>
              <a:rPr lang="en-GB" dirty="0"/>
              <a:t> a fi </a:t>
            </a:r>
            <a:r>
              <a:rPr lang="en-GB" dirty="0" err="1"/>
              <a:t>în</a:t>
            </a:r>
            <a:r>
              <a:rPr lang="en-GB" dirty="0"/>
              <a:t> </a:t>
            </a:r>
            <a:r>
              <a:rPr lang="en-GB" dirty="0" err="1"/>
              <a:t>concordanță</a:t>
            </a:r>
            <a:r>
              <a:rPr lang="en-GB" dirty="0"/>
              <a:t> cu </a:t>
            </a:r>
            <a:r>
              <a:rPr lang="en-GB" dirty="0" err="1"/>
              <a:t>obiectivele</a:t>
            </a:r>
            <a:r>
              <a:rPr lang="en-GB" dirty="0"/>
              <a:t> UE, cum </a:t>
            </a:r>
            <a:r>
              <a:rPr lang="en-GB" dirty="0" err="1"/>
              <a:t>ar</a:t>
            </a:r>
            <a:r>
              <a:rPr lang="en-GB" dirty="0"/>
              <a:t> fi </a:t>
            </a:r>
            <a:r>
              <a:rPr lang="en-GB" dirty="0" err="1"/>
              <a:t>obiectivul</a:t>
            </a:r>
            <a:r>
              <a:rPr lang="en-GB" dirty="0"/>
              <a:t> de </a:t>
            </a:r>
            <a:r>
              <a:rPr lang="en-GB" dirty="0" err="1"/>
              <a:t>reducere</a:t>
            </a:r>
            <a:r>
              <a:rPr lang="en-GB" dirty="0"/>
              <a:t> a </a:t>
            </a:r>
            <a:r>
              <a:rPr lang="en-GB" dirty="0" err="1"/>
              <a:t>emisiilor</a:t>
            </a:r>
            <a:r>
              <a:rPr lang="en-GB" dirty="0"/>
              <a:t> de gaze cu </a:t>
            </a:r>
            <a:r>
              <a:rPr lang="en-GB" dirty="0" err="1"/>
              <a:t>efect</a:t>
            </a:r>
            <a:r>
              <a:rPr lang="en-GB" dirty="0"/>
              <a:t> de </a:t>
            </a:r>
            <a:r>
              <a:rPr lang="en-GB" dirty="0" err="1"/>
              <a:t>seră</a:t>
            </a:r>
            <a:r>
              <a:rPr lang="en-GB" dirty="0"/>
              <a:t> cu 40% </a:t>
            </a:r>
            <a:r>
              <a:rPr lang="en-GB" dirty="0" err="1"/>
              <a:t>până</a:t>
            </a:r>
            <a:r>
              <a:rPr lang="en-GB" dirty="0"/>
              <a:t> </a:t>
            </a:r>
            <a:r>
              <a:rPr lang="en-GB" dirty="0" err="1"/>
              <a:t>în</a:t>
            </a:r>
            <a:r>
              <a:rPr lang="en-GB" dirty="0"/>
              <a:t> 2030 </a:t>
            </a:r>
            <a:r>
              <a:rPr lang="en-GB" dirty="0" err="1"/>
              <a:t>față</a:t>
            </a:r>
            <a:r>
              <a:rPr lang="en-GB" dirty="0"/>
              <a:t> de 1990. </a:t>
            </a:r>
            <a:r>
              <a:rPr lang="en-GB" dirty="0" err="1"/>
              <a:t>Daca</a:t>
            </a:r>
            <a:r>
              <a:rPr lang="en-GB" dirty="0"/>
              <a:t> </a:t>
            </a:r>
            <a:r>
              <a:rPr lang="en-GB" dirty="0" err="1"/>
              <a:t>acest</a:t>
            </a:r>
            <a:r>
              <a:rPr lang="en-GB" dirty="0"/>
              <a:t> </a:t>
            </a:r>
            <a:r>
              <a:rPr lang="en-GB" dirty="0" err="1"/>
              <a:t>lucru</a:t>
            </a:r>
            <a:r>
              <a:rPr lang="en-GB" dirty="0"/>
              <a:t> nu </a:t>
            </a:r>
            <a:r>
              <a:rPr lang="en-GB" dirty="0" err="1"/>
              <a:t>este</a:t>
            </a:r>
            <a:r>
              <a:rPr lang="en-GB" dirty="0"/>
              <a:t> </a:t>
            </a:r>
            <a:r>
              <a:rPr lang="en-GB" dirty="0" err="1"/>
              <a:t>posibil</a:t>
            </a:r>
            <a:r>
              <a:rPr lang="en-GB" dirty="0"/>
              <a:t>, </a:t>
            </a:r>
            <a:r>
              <a:rPr lang="en-GB" dirty="0" err="1"/>
              <a:t>va</a:t>
            </a:r>
            <a:r>
              <a:rPr lang="en-GB" dirty="0"/>
              <a:t> fi </a:t>
            </a:r>
            <a:r>
              <a:rPr lang="en-GB" dirty="0" err="1"/>
              <a:t>selectat</a:t>
            </a:r>
            <a:r>
              <a:rPr lang="en-GB" dirty="0"/>
              <a:t> </a:t>
            </a:r>
            <a:r>
              <a:rPr lang="en-GB" dirty="0" err="1"/>
              <a:t>anul</a:t>
            </a:r>
            <a:r>
              <a:rPr lang="en-GB" dirty="0"/>
              <a:t> </a:t>
            </a:r>
            <a:r>
              <a:rPr lang="en-GB" dirty="0" err="1"/>
              <a:t>urmator</a:t>
            </a:r>
            <a:r>
              <a:rPr lang="en-GB" dirty="0"/>
              <a:t> </a:t>
            </a:r>
            <a:r>
              <a:rPr lang="en-GB" dirty="0" err="1"/>
              <a:t>pentru</a:t>
            </a:r>
            <a:r>
              <a:rPr lang="en-GB" dirty="0"/>
              <a:t> care sunt </a:t>
            </a:r>
            <a:r>
              <a:rPr lang="en-GB" dirty="0" err="1"/>
              <a:t>disponibile</a:t>
            </a:r>
            <a:r>
              <a:rPr lang="en-GB" dirty="0"/>
              <a:t> date complete </a:t>
            </a:r>
            <a:r>
              <a:rPr lang="en-GB" dirty="0" err="1"/>
              <a:t>și</a:t>
            </a:r>
            <a:r>
              <a:rPr lang="en-GB" dirty="0"/>
              <a:t> </a:t>
            </a:r>
            <a:r>
              <a:rPr lang="en-GB" dirty="0" err="1"/>
              <a:t>fiabile</a:t>
            </a:r>
            <a:r>
              <a:rPr lang="en-GB" dirty="0"/>
              <a:t>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GB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dirty="0"/>
              <a:t>Alte </a:t>
            </a:r>
            <a:r>
              <a:rPr lang="en-GB" dirty="0" err="1"/>
              <a:t>informații</a:t>
            </a:r>
            <a:r>
              <a:rPr lang="en-GB" dirty="0"/>
              <a:t> de </a:t>
            </a:r>
            <a:r>
              <a:rPr lang="en-GB" dirty="0" err="1"/>
              <a:t>interes</a:t>
            </a:r>
            <a:r>
              <a:rPr lang="en-GB" dirty="0"/>
              <a:t> </a:t>
            </a:r>
            <a:r>
              <a:rPr lang="en-GB" dirty="0" err="1"/>
              <a:t>este</a:t>
            </a:r>
            <a:r>
              <a:rPr lang="en-GB" dirty="0"/>
              <a:t> </a:t>
            </a:r>
            <a:r>
              <a:rPr lang="en-GB" dirty="0" err="1"/>
              <a:t>numărul</a:t>
            </a:r>
            <a:r>
              <a:rPr lang="en-GB" dirty="0"/>
              <a:t> de </a:t>
            </a:r>
            <a:r>
              <a:rPr lang="en-GB" dirty="0" err="1"/>
              <a:t>locuitori</a:t>
            </a:r>
            <a:r>
              <a:rPr lang="en-GB" dirty="0"/>
              <a:t> din </a:t>
            </a:r>
            <a:r>
              <a:rPr lang="en-GB" dirty="0" err="1"/>
              <a:t>regiunea</a:t>
            </a:r>
            <a:r>
              <a:rPr lang="en-GB" dirty="0"/>
              <a:t> </a:t>
            </a:r>
            <a:r>
              <a:rPr lang="en-GB" dirty="0" err="1"/>
              <a:t>în</a:t>
            </a:r>
            <a:r>
              <a:rPr lang="en-GB" dirty="0"/>
              <a:t> </a:t>
            </a:r>
            <a:r>
              <a:rPr lang="en-GB" dirty="0" err="1"/>
              <a:t>cauză</a:t>
            </a:r>
            <a:r>
              <a:rPr lang="en-GB" dirty="0"/>
              <a:t> </a:t>
            </a:r>
            <a:r>
              <a:rPr lang="en-GB" dirty="0" err="1"/>
              <a:t>pentru</a:t>
            </a:r>
            <a:r>
              <a:rPr lang="en-GB" dirty="0"/>
              <a:t> a </a:t>
            </a:r>
            <a:r>
              <a:rPr lang="en-GB" dirty="0" err="1"/>
              <a:t>calcula</a:t>
            </a:r>
            <a:r>
              <a:rPr lang="en-GB" dirty="0"/>
              <a:t> </a:t>
            </a:r>
            <a:r>
              <a:rPr lang="en-GB" dirty="0" err="1"/>
              <a:t>indicatorii</a:t>
            </a:r>
            <a:r>
              <a:rPr lang="en-GB" dirty="0"/>
              <a:t> pe cap de </a:t>
            </a:r>
            <a:r>
              <a:rPr lang="en-GB" dirty="0" err="1"/>
              <a:t>locuitor</a:t>
            </a:r>
            <a:r>
              <a:rPr lang="en-GB" dirty="0"/>
              <a:t>.</a:t>
            </a:r>
          </a:p>
        </p:txBody>
      </p:sp>
      <p:sp>
        <p:nvSpPr>
          <p:cNvPr id="12" name="textruta 11">
            <a:extLst>
              <a:ext uri="{FF2B5EF4-FFF2-40B4-BE49-F238E27FC236}">
                <a16:creationId xmlns:a16="http://schemas.microsoft.com/office/drawing/2014/main" id="{1DA5E88C-2516-47F4-88D2-E42870078858}"/>
              </a:ext>
            </a:extLst>
          </p:cNvPr>
          <p:cNvSpPr txBox="1"/>
          <p:nvPr/>
        </p:nvSpPr>
        <p:spPr>
          <a:xfrm rot="16200000">
            <a:off x="1895126" y="1269679"/>
            <a:ext cx="11231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>
                <a:solidFill>
                  <a:schemeClr val="accent2">
                    <a:lumMod val="75000"/>
                  </a:schemeClr>
                </a:solidFill>
              </a:rPr>
              <a:t>Anul</a:t>
            </a:r>
            <a:r>
              <a:rPr lang="en-GB" sz="1400" dirty="0">
                <a:solidFill>
                  <a:schemeClr val="accent2">
                    <a:lumMod val="75000"/>
                  </a:schemeClr>
                </a:solidFill>
              </a:rPr>
              <a:t> de </a:t>
            </a:r>
            <a:r>
              <a:rPr lang="en-GB" sz="1400" dirty="0" err="1">
                <a:solidFill>
                  <a:schemeClr val="accent2">
                    <a:lumMod val="75000"/>
                  </a:schemeClr>
                </a:solidFill>
              </a:rPr>
              <a:t>baza</a:t>
            </a:r>
            <a:endParaRPr lang="en-GB" sz="1400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17" name="Rak koppling 16">
            <a:extLst>
              <a:ext uri="{FF2B5EF4-FFF2-40B4-BE49-F238E27FC236}">
                <a16:creationId xmlns:a16="http://schemas.microsoft.com/office/drawing/2014/main" id="{40777565-F106-4487-8A6C-A2AB491AE7B2}"/>
              </a:ext>
            </a:extLst>
          </p:cNvPr>
          <p:cNvCxnSpPr>
            <a:cxnSpLocks/>
            <a:stCxn id="12" idx="1"/>
          </p:cNvCxnSpPr>
          <p:nvPr/>
        </p:nvCxnSpPr>
        <p:spPr>
          <a:xfrm flipH="1">
            <a:off x="2456687" y="1985129"/>
            <a:ext cx="1" cy="2087546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ruta 17">
            <a:extLst>
              <a:ext uri="{FF2B5EF4-FFF2-40B4-BE49-F238E27FC236}">
                <a16:creationId xmlns:a16="http://schemas.microsoft.com/office/drawing/2014/main" id="{F1668080-ADBB-4C90-B1A2-47F27757F0D7}"/>
              </a:ext>
            </a:extLst>
          </p:cNvPr>
          <p:cNvSpPr txBox="1"/>
          <p:nvPr/>
        </p:nvSpPr>
        <p:spPr>
          <a:xfrm>
            <a:off x="531670" y="3613147"/>
            <a:ext cx="19157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i="1" dirty="0">
                <a:solidFill>
                  <a:schemeClr val="accent2">
                    <a:lumMod val="75000"/>
                  </a:schemeClr>
                </a:solidFill>
              </a:rPr>
              <a:t>- </a:t>
            </a:r>
            <a:r>
              <a:rPr lang="en-GB" sz="1200" i="1" dirty="0" err="1">
                <a:solidFill>
                  <a:schemeClr val="accent2">
                    <a:lumMod val="75000"/>
                  </a:schemeClr>
                </a:solidFill>
              </a:rPr>
              <a:t>Anul</a:t>
            </a:r>
            <a:r>
              <a:rPr lang="en-GB" sz="1200" i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GB" sz="1200" i="1" dirty="0" err="1">
                <a:solidFill>
                  <a:schemeClr val="accent2">
                    <a:lumMod val="75000"/>
                  </a:schemeClr>
                </a:solidFill>
              </a:rPr>
              <a:t>inventarului</a:t>
            </a:r>
            <a:endParaRPr lang="en-GB" sz="1200" i="1" dirty="0">
              <a:solidFill>
                <a:schemeClr val="accent2">
                  <a:lumMod val="75000"/>
                </a:schemeClr>
              </a:solidFill>
            </a:endParaRPr>
          </a:p>
          <a:p>
            <a:pPr algn="r"/>
            <a:r>
              <a:rPr lang="en-GB" sz="1200" i="1" dirty="0">
                <a:solidFill>
                  <a:schemeClr val="accent2">
                    <a:lumMod val="75000"/>
                  </a:schemeClr>
                </a:solidFill>
              </a:rPr>
              <a:t>- </a:t>
            </a:r>
            <a:r>
              <a:rPr lang="en-GB" sz="1200" i="1" dirty="0" err="1">
                <a:solidFill>
                  <a:schemeClr val="accent2">
                    <a:lumMod val="75000"/>
                  </a:schemeClr>
                </a:solidFill>
              </a:rPr>
              <a:t>Recomandat</a:t>
            </a:r>
            <a:r>
              <a:rPr lang="en-GB" sz="1200" i="1" dirty="0">
                <a:solidFill>
                  <a:schemeClr val="accent2">
                    <a:lumMod val="75000"/>
                  </a:schemeClr>
                </a:solidFill>
              </a:rPr>
              <a:t> in 1990</a:t>
            </a:r>
          </a:p>
        </p:txBody>
      </p:sp>
      <p:sp>
        <p:nvSpPr>
          <p:cNvPr id="13" name="Pil: sparr 5">
            <a:extLst>
              <a:ext uri="{FF2B5EF4-FFF2-40B4-BE49-F238E27FC236}">
                <a16:creationId xmlns:a16="http://schemas.microsoft.com/office/drawing/2014/main" id="{ECC51898-5255-4A49-A317-EADA7603CAD6}"/>
              </a:ext>
            </a:extLst>
          </p:cNvPr>
          <p:cNvSpPr/>
          <p:nvPr/>
        </p:nvSpPr>
        <p:spPr>
          <a:xfrm rot="5400000">
            <a:off x="306546" y="891601"/>
            <a:ext cx="2638697" cy="1447800"/>
          </a:xfrm>
          <a:prstGeom prst="chevron">
            <a:avLst/>
          </a:prstGeom>
          <a:solidFill>
            <a:srgbClr val="006666"/>
          </a:solidFill>
          <a:ln>
            <a:solidFill>
              <a:srgbClr val="0066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400" b="1" dirty="0" err="1">
                <a:solidFill>
                  <a:schemeClr val="bg1"/>
                </a:solidFill>
              </a:rPr>
              <a:t>Emisii</a:t>
            </a:r>
            <a:r>
              <a:rPr lang="en-GB" sz="1400" b="1" dirty="0">
                <a:solidFill>
                  <a:schemeClr val="bg1"/>
                </a:solidFill>
              </a:rPr>
              <a:t> de CO</a:t>
            </a:r>
            <a:r>
              <a:rPr lang="en-GB" sz="1400" b="1" baseline="-25000" dirty="0">
                <a:solidFill>
                  <a:schemeClr val="bg1"/>
                </a:solidFill>
              </a:rPr>
              <a:t>2</a:t>
            </a:r>
            <a:r>
              <a:rPr lang="en-GB" sz="1400" b="1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4" name="Pil: sparr 9">
            <a:extLst>
              <a:ext uri="{FF2B5EF4-FFF2-40B4-BE49-F238E27FC236}">
                <a16:creationId xmlns:a16="http://schemas.microsoft.com/office/drawing/2014/main" id="{8ABAD64C-F54A-4F20-B645-7642E0B261D7}"/>
              </a:ext>
            </a:extLst>
          </p:cNvPr>
          <p:cNvSpPr/>
          <p:nvPr/>
        </p:nvSpPr>
        <p:spPr>
          <a:xfrm>
            <a:off x="497802" y="1500768"/>
            <a:ext cx="1686598" cy="318053"/>
          </a:xfrm>
          <a:prstGeom prst="chevron">
            <a:avLst/>
          </a:prstGeom>
          <a:solidFill>
            <a:schemeClr val="bg1"/>
          </a:solidFill>
          <a:ln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00" dirty="0" err="1">
                <a:solidFill>
                  <a:srgbClr val="009999"/>
                </a:solidFill>
              </a:rPr>
              <a:t>Energie</a:t>
            </a:r>
            <a:r>
              <a:rPr lang="en-GB" sz="1300" dirty="0">
                <a:solidFill>
                  <a:srgbClr val="009999"/>
                </a:solidFill>
              </a:rPr>
              <a:t> </a:t>
            </a:r>
            <a:r>
              <a:rPr lang="en-GB" sz="1300" dirty="0" err="1">
                <a:solidFill>
                  <a:srgbClr val="009999"/>
                </a:solidFill>
              </a:rPr>
              <a:t>furnizata</a:t>
            </a:r>
            <a:endParaRPr lang="en-GB" sz="1300" dirty="0">
              <a:solidFill>
                <a:srgbClr val="009999"/>
              </a:solidFill>
            </a:endParaRPr>
          </a:p>
        </p:txBody>
      </p:sp>
      <p:sp>
        <p:nvSpPr>
          <p:cNvPr id="15" name="Pil: sparr 10">
            <a:extLst>
              <a:ext uri="{FF2B5EF4-FFF2-40B4-BE49-F238E27FC236}">
                <a16:creationId xmlns:a16="http://schemas.microsoft.com/office/drawing/2014/main" id="{10A516DC-1AA4-4D9C-8DEF-21515DC604C0}"/>
              </a:ext>
            </a:extLst>
          </p:cNvPr>
          <p:cNvSpPr/>
          <p:nvPr/>
        </p:nvSpPr>
        <p:spPr>
          <a:xfrm>
            <a:off x="497802" y="1102029"/>
            <a:ext cx="1686598" cy="318053"/>
          </a:xfrm>
          <a:prstGeom prst="chevron">
            <a:avLst/>
          </a:prstGeom>
          <a:solidFill>
            <a:schemeClr val="bg1"/>
          </a:solidFill>
          <a:ln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00" dirty="0" err="1">
                <a:solidFill>
                  <a:srgbClr val="009999"/>
                </a:solidFill>
              </a:rPr>
              <a:t>Energie</a:t>
            </a:r>
            <a:r>
              <a:rPr lang="en-GB" sz="1300" dirty="0">
                <a:solidFill>
                  <a:srgbClr val="009999"/>
                </a:solidFill>
              </a:rPr>
              <a:t> </a:t>
            </a:r>
            <a:r>
              <a:rPr lang="en-GB" sz="1300" dirty="0" err="1">
                <a:solidFill>
                  <a:srgbClr val="009999"/>
                </a:solidFill>
              </a:rPr>
              <a:t>utilizata</a:t>
            </a:r>
            <a:endParaRPr lang="en-GB" sz="1300" dirty="0">
              <a:solidFill>
                <a:srgbClr val="009999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94DED53-429B-4470-9806-0A24BFD98484}"/>
              </a:ext>
            </a:extLst>
          </p:cNvPr>
          <p:cNvSpPr/>
          <p:nvPr/>
        </p:nvSpPr>
        <p:spPr>
          <a:xfrm>
            <a:off x="1022074" y="1985129"/>
            <a:ext cx="12076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400" b="1" dirty="0" err="1">
                <a:solidFill>
                  <a:schemeClr val="bg1"/>
                </a:solidFill>
              </a:rPr>
              <a:t>Emisii</a:t>
            </a:r>
            <a:r>
              <a:rPr lang="en-GB" sz="1400" b="1" dirty="0">
                <a:solidFill>
                  <a:schemeClr val="bg1"/>
                </a:solidFill>
              </a:rPr>
              <a:t> de CO</a:t>
            </a:r>
            <a:r>
              <a:rPr lang="en-GB" sz="1400" b="1" baseline="-25000" dirty="0">
                <a:solidFill>
                  <a:schemeClr val="bg1"/>
                </a:solidFill>
              </a:rPr>
              <a:t>2</a:t>
            </a:r>
            <a:r>
              <a:rPr lang="en-GB" sz="1400" b="1" dirty="0">
                <a:solidFill>
                  <a:schemeClr val="bg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811437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B06F3BB-5C43-4032-A93A-6A4E054ADE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9134" y="365125"/>
            <a:ext cx="8174665" cy="1325563"/>
          </a:xfrm>
        </p:spPr>
        <p:txBody>
          <a:bodyPr/>
          <a:lstStyle/>
          <a:p>
            <a:r>
              <a:rPr lang="sv-SE" dirty="0"/>
              <a:t>Energia utilizata</a:t>
            </a:r>
            <a:endParaRPr lang="sv-SE" dirty="0">
              <a:solidFill>
                <a:srgbClr val="FF0000"/>
              </a:solidFill>
              <a:highlight>
                <a:srgbClr val="FFFF00"/>
              </a:highlight>
            </a:endParaRP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278022BE-312D-4C48-B7B3-221947A0E5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179134" y="1825624"/>
            <a:ext cx="8174666" cy="4787049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GB" dirty="0" err="1"/>
              <a:t>Puteți</a:t>
            </a:r>
            <a:r>
              <a:rPr lang="en-GB" dirty="0"/>
              <a:t> </a:t>
            </a:r>
            <a:r>
              <a:rPr lang="en-GB" dirty="0" err="1"/>
              <a:t>colecta</a:t>
            </a:r>
            <a:r>
              <a:rPr lang="en-GB" dirty="0"/>
              <a:t> date </a:t>
            </a:r>
            <a:r>
              <a:rPr lang="en-GB" dirty="0" err="1"/>
              <a:t>privind</a:t>
            </a:r>
            <a:r>
              <a:rPr lang="en-GB" dirty="0"/>
              <a:t> </a:t>
            </a:r>
            <a:r>
              <a:rPr lang="en-GB" dirty="0" err="1"/>
              <a:t>consumul</a:t>
            </a:r>
            <a:r>
              <a:rPr lang="en-GB" dirty="0"/>
              <a:t> final de </a:t>
            </a:r>
            <a:r>
              <a:rPr lang="en-GB" dirty="0" err="1"/>
              <a:t>energie</a:t>
            </a:r>
            <a:r>
              <a:rPr lang="en-GB" dirty="0"/>
              <a:t> </a:t>
            </a:r>
            <a:r>
              <a:rPr lang="en-GB" dirty="0" err="1"/>
              <a:t>pentru</a:t>
            </a:r>
            <a:r>
              <a:rPr lang="en-GB" dirty="0"/>
              <a:t> </a:t>
            </a:r>
            <a:r>
              <a:rPr lang="en-GB" dirty="0" err="1"/>
              <a:t>sectoarele</a:t>
            </a:r>
            <a:r>
              <a:rPr lang="en-GB" dirty="0"/>
              <a:t> sub </a:t>
            </a:r>
            <a:r>
              <a:rPr lang="en-GB" dirty="0" err="1"/>
              <a:t>autoritatea</a:t>
            </a:r>
            <a:r>
              <a:rPr lang="en-GB" dirty="0"/>
              <a:t> </a:t>
            </a:r>
            <a:r>
              <a:rPr lang="en-GB" dirty="0" err="1"/>
              <a:t>locală</a:t>
            </a:r>
            <a:r>
              <a:rPr lang="en-GB" dirty="0"/>
              <a:t>, </a:t>
            </a:r>
            <a:r>
              <a:rPr lang="en-GB" dirty="0" err="1"/>
              <a:t>unde</a:t>
            </a:r>
            <a:r>
              <a:rPr lang="en-GB" dirty="0"/>
              <a:t> </a:t>
            </a:r>
            <a:r>
              <a:rPr lang="en-GB" b="1" dirty="0" err="1"/>
              <a:t>sectoarele</a:t>
            </a:r>
            <a:r>
              <a:rPr lang="en-GB" b="1" dirty="0"/>
              <a:t> </a:t>
            </a:r>
            <a:r>
              <a:rPr lang="en-GB" b="1" dirty="0" err="1"/>
              <a:t>cheie</a:t>
            </a:r>
            <a:r>
              <a:rPr lang="en-GB" b="1" dirty="0"/>
              <a:t> </a:t>
            </a:r>
            <a:r>
              <a:rPr lang="en-GB" dirty="0"/>
              <a:t>(</a:t>
            </a:r>
            <a:r>
              <a:rPr lang="en-GB" dirty="0" err="1"/>
              <a:t>obligatorii</a:t>
            </a:r>
            <a:r>
              <a:rPr lang="en-GB" dirty="0"/>
              <a:t>) sunt :</a:t>
            </a:r>
          </a:p>
          <a:p>
            <a:pPr lvl="1"/>
            <a:r>
              <a:rPr lang="en-GB" dirty="0" err="1"/>
              <a:t>Clădiri</a:t>
            </a:r>
            <a:r>
              <a:rPr lang="en-GB" dirty="0"/>
              <a:t> </a:t>
            </a:r>
            <a:r>
              <a:rPr lang="en-GB" dirty="0" err="1"/>
              <a:t>publice</a:t>
            </a:r>
            <a:r>
              <a:rPr lang="en-GB" dirty="0"/>
              <a:t> - </a:t>
            </a:r>
            <a:r>
              <a:rPr lang="en-GB" dirty="0" err="1"/>
              <a:t>clădiri</a:t>
            </a:r>
            <a:r>
              <a:rPr lang="en-GB" dirty="0"/>
              <a:t> </a:t>
            </a:r>
            <a:r>
              <a:rPr lang="en-GB" dirty="0" err="1"/>
              <a:t>și</a:t>
            </a:r>
            <a:r>
              <a:rPr lang="en-GB" dirty="0"/>
              <a:t> </a:t>
            </a:r>
            <a:r>
              <a:rPr lang="en-GB" dirty="0" err="1"/>
              <a:t>facilități</a:t>
            </a:r>
            <a:r>
              <a:rPr lang="en-GB" dirty="0"/>
              <a:t> </a:t>
            </a:r>
            <a:r>
              <a:rPr lang="en-GB" dirty="0" err="1"/>
              <a:t>publice</a:t>
            </a:r>
            <a:r>
              <a:rPr lang="en-GB" dirty="0"/>
              <a:t> </a:t>
            </a:r>
            <a:r>
              <a:rPr lang="en-GB" dirty="0" err="1"/>
              <a:t>sau</a:t>
            </a:r>
            <a:r>
              <a:rPr lang="en-GB" dirty="0"/>
              <a:t> </a:t>
            </a:r>
            <a:r>
              <a:rPr lang="en-GB" dirty="0" err="1"/>
              <a:t>deținute</a:t>
            </a:r>
            <a:r>
              <a:rPr lang="en-GB" dirty="0"/>
              <a:t> de </a:t>
            </a:r>
            <a:r>
              <a:rPr lang="en-GB" dirty="0" err="1"/>
              <a:t>autoritatea</a:t>
            </a:r>
            <a:r>
              <a:rPr lang="en-GB" dirty="0"/>
              <a:t> </a:t>
            </a:r>
            <a:r>
              <a:rPr lang="en-GB" dirty="0" err="1"/>
              <a:t>locală</a:t>
            </a:r>
            <a:r>
              <a:rPr lang="en-GB" dirty="0"/>
              <a:t>, de ex. </a:t>
            </a:r>
            <a:r>
              <a:rPr lang="en-GB" dirty="0" err="1"/>
              <a:t>birouri</a:t>
            </a:r>
            <a:r>
              <a:rPr lang="en-GB" dirty="0"/>
              <a:t> </a:t>
            </a:r>
            <a:r>
              <a:rPr lang="en-GB" dirty="0" err="1"/>
              <a:t>guvernamentale</a:t>
            </a:r>
            <a:r>
              <a:rPr lang="en-GB" dirty="0"/>
              <a:t>, </a:t>
            </a:r>
            <a:r>
              <a:rPr lang="en-GB" dirty="0" err="1"/>
              <a:t>școli</a:t>
            </a:r>
            <a:r>
              <a:rPr lang="en-GB" dirty="0"/>
              <a:t>, </a:t>
            </a:r>
            <a:r>
              <a:rPr lang="en-GB" dirty="0" err="1"/>
              <a:t>secții</a:t>
            </a:r>
            <a:r>
              <a:rPr lang="en-GB" dirty="0"/>
              <a:t> de </a:t>
            </a:r>
            <a:r>
              <a:rPr lang="en-GB" dirty="0" err="1"/>
              <a:t>poliție</a:t>
            </a:r>
            <a:r>
              <a:rPr lang="en-GB" dirty="0"/>
              <a:t>, </a:t>
            </a:r>
            <a:r>
              <a:rPr lang="en-GB" dirty="0" err="1"/>
              <a:t>spitale</a:t>
            </a:r>
            <a:r>
              <a:rPr lang="en-GB" dirty="0"/>
              <a:t> etc.</a:t>
            </a:r>
          </a:p>
          <a:p>
            <a:pPr lvl="1"/>
            <a:r>
              <a:rPr lang="en-GB" dirty="0" err="1"/>
              <a:t>Clădiri</a:t>
            </a:r>
            <a:r>
              <a:rPr lang="en-GB" dirty="0"/>
              <a:t> </a:t>
            </a:r>
            <a:r>
              <a:rPr lang="en-GB" dirty="0" err="1"/>
              <a:t>terțiare</a:t>
            </a:r>
            <a:r>
              <a:rPr lang="en-GB" dirty="0"/>
              <a:t> - include </a:t>
            </a:r>
            <a:r>
              <a:rPr lang="en-GB" dirty="0" err="1"/>
              <a:t>servicii</a:t>
            </a:r>
            <a:r>
              <a:rPr lang="en-GB" dirty="0"/>
              <a:t> precum </a:t>
            </a:r>
            <a:r>
              <a:rPr lang="en-GB" dirty="0" err="1"/>
              <a:t>birouri</a:t>
            </a:r>
            <a:r>
              <a:rPr lang="en-GB" dirty="0"/>
              <a:t> ale </a:t>
            </a:r>
            <a:r>
              <a:rPr lang="en-GB" dirty="0" err="1"/>
              <a:t>companiilor</a:t>
            </a:r>
            <a:r>
              <a:rPr lang="en-GB" dirty="0"/>
              <a:t> private, </a:t>
            </a:r>
            <a:r>
              <a:rPr lang="en-GB" dirty="0" err="1"/>
              <a:t>bănci</a:t>
            </a:r>
            <a:r>
              <a:rPr lang="en-GB" dirty="0"/>
              <a:t>, </a:t>
            </a:r>
            <a:r>
              <a:rPr lang="en-GB" dirty="0" err="1"/>
              <a:t>activități</a:t>
            </a:r>
            <a:r>
              <a:rPr lang="en-GB" dirty="0"/>
              <a:t> </a:t>
            </a:r>
            <a:r>
              <a:rPr lang="en-GB" dirty="0" err="1"/>
              <a:t>comerciale</a:t>
            </a:r>
            <a:r>
              <a:rPr lang="en-GB" dirty="0"/>
              <a:t> </a:t>
            </a:r>
            <a:r>
              <a:rPr lang="en-GB" dirty="0" err="1"/>
              <a:t>și</a:t>
            </a:r>
            <a:r>
              <a:rPr lang="en-GB" dirty="0"/>
              <a:t> de </a:t>
            </a:r>
            <a:r>
              <a:rPr lang="en-GB" dirty="0" err="1"/>
              <a:t>vânzare</a:t>
            </a:r>
            <a:r>
              <a:rPr lang="en-GB" dirty="0"/>
              <a:t> cu </a:t>
            </a:r>
            <a:r>
              <a:rPr lang="en-GB" dirty="0" err="1"/>
              <a:t>amănuntul</a:t>
            </a:r>
            <a:r>
              <a:rPr lang="en-GB" dirty="0"/>
              <a:t>, </a:t>
            </a:r>
            <a:r>
              <a:rPr lang="en-GB" dirty="0" err="1"/>
              <a:t>școli</a:t>
            </a:r>
            <a:r>
              <a:rPr lang="en-GB" dirty="0"/>
              <a:t> private, </a:t>
            </a:r>
            <a:r>
              <a:rPr lang="en-GB" dirty="0" err="1"/>
              <a:t>spitale</a:t>
            </a:r>
            <a:r>
              <a:rPr lang="en-GB" dirty="0"/>
              <a:t> etc.</a:t>
            </a:r>
          </a:p>
          <a:p>
            <a:pPr lvl="1"/>
            <a:r>
              <a:rPr lang="en-GB" dirty="0" err="1"/>
              <a:t>Clădiri</a:t>
            </a:r>
            <a:r>
              <a:rPr lang="en-GB" dirty="0"/>
              <a:t> </a:t>
            </a:r>
            <a:r>
              <a:rPr lang="en-GB" dirty="0" err="1"/>
              <a:t>rezidențiale</a:t>
            </a:r>
            <a:r>
              <a:rPr lang="en-GB" dirty="0"/>
              <a:t> - </a:t>
            </a:r>
            <a:r>
              <a:rPr lang="en-GB" dirty="0" err="1"/>
              <a:t>clădiri</a:t>
            </a:r>
            <a:r>
              <a:rPr lang="en-GB" dirty="0"/>
              <a:t> care sunt </a:t>
            </a:r>
            <a:r>
              <a:rPr lang="en-GB" dirty="0" err="1"/>
              <a:t>utilizate</a:t>
            </a:r>
            <a:r>
              <a:rPr lang="en-GB" dirty="0"/>
              <a:t> </a:t>
            </a:r>
            <a:r>
              <a:rPr lang="en-GB" dirty="0" err="1"/>
              <a:t>în</a:t>
            </a:r>
            <a:r>
              <a:rPr lang="en-GB" dirty="0"/>
              <a:t> principal </a:t>
            </a:r>
            <a:r>
              <a:rPr lang="en-GB" dirty="0" err="1"/>
              <a:t>în</a:t>
            </a:r>
            <a:r>
              <a:rPr lang="en-GB" dirty="0"/>
              <a:t> </a:t>
            </a:r>
            <a:r>
              <a:rPr lang="en-GB" dirty="0" err="1"/>
              <a:t>scopuri</a:t>
            </a:r>
            <a:r>
              <a:rPr lang="en-GB" dirty="0"/>
              <a:t> </a:t>
            </a:r>
            <a:r>
              <a:rPr lang="en-GB" dirty="0" err="1"/>
              <a:t>rezidențiale</a:t>
            </a:r>
            <a:r>
              <a:rPr lang="en-GB" dirty="0"/>
              <a:t>.</a:t>
            </a:r>
          </a:p>
          <a:p>
            <a:pPr lvl="1"/>
            <a:r>
              <a:rPr lang="en-GB" dirty="0" err="1"/>
              <a:t>Transporturi</a:t>
            </a:r>
            <a:r>
              <a:rPr lang="en-GB" dirty="0"/>
              <a:t> - de ex. </a:t>
            </a:r>
            <a:r>
              <a:rPr lang="en-GB" dirty="0" err="1"/>
              <a:t>parcul</a:t>
            </a:r>
            <a:r>
              <a:rPr lang="en-GB" dirty="0"/>
              <a:t> auto municipal </a:t>
            </a:r>
            <a:r>
              <a:rPr lang="en-GB" dirty="0" err="1"/>
              <a:t>și</a:t>
            </a:r>
            <a:r>
              <a:rPr lang="en-GB" dirty="0"/>
              <a:t> </a:t>
            </a:r>
            <a:r>
              <a:rPr lang="en-GB" dirty="0" err="1"/>
              <a:t>transportul</a:t>
            </a:r>
            <a:r>
              <a:rPr lang="en-GB" dirty="0"/>
              <a:t> public local.</a:t>
            </a:r>
          </a:p>
          <a:p>
            <a:pPr marL="0" indent="0">
              <a:buNone/>
            </a:pPr>
            <a:r>
              <a:rPr lang="en-GB" dirty="0" err="1"/>
              <a:t>Specificați</a:t>
            </a:r>
            <a:r>
              <a:rPr lang="en-GB" dirty="0"/>
              <a:t> </a:t>
            </a:r>
            <a:r>
              <a:rPr lang="en-GB" dirty="0" err="1"/>
              <a:t>consumul</a:t>
            </a:r>
            <a:r>
              <a:rPr lang="en-GB" dirty="0"/>
              <a:t> de </a:t>
            </a:r>
            <a:r>
              <a:rPr lang="en-GB" dirty="0" err="1"/>
              <a:t>energie</a:t>
            </a:r>
            <a:r>
              <a:rPr lang="en-GB" dirty="0"/>
              <a:t> </a:t>
            </a:r>
            <a:r>
              <a:rPr lang="en-GB" dirty="0" err="1"/>
              <a:t>pentru</a:t>
            </a:r>
            <a:r>
              <a:rPr lang="en-GB" dirty="0"/>
              <a:t> </a:t>
            </a:r>
            <a:r>
              <a:rPr lang="en-GB" b="1" dirty="0" err="1"/>
              <a:t>fiecare</a:t>
            </a:r>
            <a:r>
              <a:rPr lang="en-GB" b="1" dirty="0"/>
              <a:t> </a:t>
            </a:r>
            <a:r>
              <a:rPr lang="en-GB" b="1" dirty="0" err="1"/>
              <a:t>transportator</a:t>
            </a:r>
            <a:r>
              <a:rPr lang="en-GB" b="1" dirty="0"/>
              <a:t> de </a:t>
            </a:r>
            <a:r>
              <a:rPr lang="en-GB" b="1" dirty="0" err="1"/>
              <a:t>energie</a:t>
            </a:r>
            <a:r>
              <a:rPr lang="en-GB" b="1" dirty="0"/>
              <a:t>, </a:t>
            </a:r>
            <a:r>
              <a:rPr lang="en-GB" dirty="0" err="1"/>
              <a:t>inclusiv</a:t>
            </a:r>
            <a:r>
              <a:rPr lang="en-GB" dirty="0"/>
              <a:t> :</a:t>
            </a:r>
          </a:p>
          <a:p>
            <a:pPr lvl="1"/>
            <a:r>
              <a:rPr lang="en-GB" dirty="0" err="1"/>
              <a:t>Electricitatea</a:t>
            </a:r>
            <a:r>
              <a:rPr lang="en-GB" dirty="0"/>
              <a:t> </a:t>
            </a:r>
            <a:r>
              <a:rPr lang="en-GB" dirty="0" err="1"/>
              <a:t>livrată</a:t>
            </a:r>
            <a:r>
              <a:rPr lang="en-GB" dirty="0"/>
              <a:t> </a:t>
            </a:r>
            <a:r>
              <a:rPr lang="en-GB" dirty="0" err="1"/>
              <a:t>utilizatorilor</a:t>
            </a:r>
            <a:r>
              <a:rPr lang="en-GB" dirty="0"/>
              <a:t> </a:t>
            </a:r>
            <a:r>
              <a:rPr lang="en-GB" dirty="0" err="1"/>
              <a:t>finali</a:t>
            </a:r>
            <a:r>
              <a:rPr lang="en-GB" dirty="0"/>
              <a:t> (se </a:t>
            </a:r>
            <a:r>
              <a:rPr lang="en-GB" dirty="0" err="1"/>
              <a:t>poate</a:t>
            </a:r>
            <a:r>
              <a:rPr lang="en-GB" dirty="0"/>
              <a:t> </a:t>
            </a:r>
            <a:r>
              <a:rPr lang="en-GB" dirty="0" err="1"/>
              <a:t>menționa</a:t>
            </a:r>
            <a:r>
              <a:rPr lang="en-GB" dirty="0"/>
              <a:t> </a:t>
            </a:r>
            <a:r>
              <a:rPr lang="en-GB" dirty="0" err="1"/>
              <a:t>achiziția</a:t>
            </a:r>
            <a:r>
              <a:rPr lang="en-GB" dirty="0"/>
              <a:t> de </a:t>
            </a:r>
            <a:r>
              <a:rPr lang="en-GB" dirty="0" err="1"/>
              <a:t>energie</a:t>
            </a:r>
            <a:r>
              <a:rPr lang="en-GB" dirty="0"/>
              <a:t> </a:t>
            </a:r>
            <a:r>
              <a:rPr lang="en-GB" dirty="0" err="1"/>
              <a:t>electrică</a:t>
            </a:r>
            <a:r>
              <a:rPr lang="en-GB" dirty="0"/>
              <a:t> </a:t>
            </a:r>
            <a:r>
              <a:rPr lang="en-GB" dirty="0" err="1"/>
              <a:t>certificată</a:t>
            </a:r>
            <a:r>
              <a:rPr lang="en-GB" dirty="0"/>
              <a:t> </a:t>
            </a:r>
            <a:r>
              <a:rPr lang="en-GB" dirty="0" err="1"/>
              <a:t>verde</a:t>
            </a:r>
            <a:r>
              <a:rPr lang="en-GB" dirty="0"/>
              <a:t>)</a:t>
            </a:r>
          </a:p>
          <a:p>
            <a:pPr lvl="1"/>
            <a:r>
              <a:rPr lang="en-GB" dirty="0" err="1"/>
              <a:t>Căldura</a:t>
            </a:r>
            <a:r>
              <a:rPr lang="en-GB" dirty="0"/>
              <a:t> </a:t>
            </a:r>
            <a:r>
              <a:rPr lang="en-GB" dirty="0" err="1"/>
              <a:t>și</a:t>
            </a:r>
            <a:r>
              <a:rPr lang="en-GB" dirty="0"/>
              <a:t> </a:t>
            </a:r>
            <a:r>
              <a:rPr lang="en-GB" dirty="0" err="1"/>
              <a:t>racirea</a:t>
            </a:r>
            <a:r>
              <a:rPr lang="en-GB" dirty="0"/>
              <a:t> </a:t>
            </a:r>
            <a:r>
              <a:rPr lang="en-GB" dirty="0" err="1"/>
              <a:t>livrate</a:t>
            </a:r>
            <a:r>
              <a:rPr lang="en-GB" dirty="0"/>
              <a:t> </a:t>
            </a:r>
            <a:r>
              <a:rPr lang="en-GB" dirty="0" err="1"/>
              <a:t>utilizatorilor</a:t>
            </a:r>
            <a:r>
              <a:rPr lang="en-GB" dirty="0"/>
              <a:t> </a:t>
            </a:r>
            <a:r>
              <a:rPr lang="en-GB" dirty="0" err="1"/>
              <a:t>finali</a:t>
            </a:r>
            <a:r>
              <a:rPr lang="en-GB" dirty="0"/>
              <a:t> (de </a:t>
            </a:r>
            <a:r>
              <a:rPr lang="en-GB" dirty="0" err="1"/>
              <a:t>exemplu</a:t>
            </a:r>
            <a:r>
              <a:rPr lang="en-GB" dirty="0"/>
              <a:t>, </a:t>
            </a:r>
            <a:r>
              <a:rPr lang="en-GB" dirty="0" err="1"/>
              <a:t>încălzirea</a:t>
            </a:r>
            <a:r>
              <a:rPr lang="en-GB" dirty="0"/>
              <a:t> </a:t>
            </a:r>
            <a:r>
              <a:rPr lang="en-GB" dirty="0" err="1"/>
              <a:t>și</a:t>
            </a:r>
            <a:r>
              <a:rPr lang="en-GB" dirty="0"/>
              <a:t> </a:t>
            </a:r>
            <a:r>
              <a:rPr lang="en-GB" dirty="0" err="1"/>
              <a:t>răcirea</a:t>
            </a:r>
            <a:r>
              <a:rPr lang="en-GB" dirty="0"/>
              <a:t> </a:t>
            </a:r>
            <a:r>
              <a:rPr lang="en-GB" dirty="0" err="1"/>
              <a:t>centralizată</a:t>
            </a:r>
            <a:r>
              <a:rPr lang="en-GB" dirty="0"/>
              <a:t>)</a:t>
            </a:r>
          </a:p>
          <a:p>
            <a:pPr lvl="1"/>
            <a:r>
              <a:rPr lang="en-GB" dirty="0" err="1"/>
              <a:t>Combustibili</a:t>
            </a:r>
            <a:r>
              <a:rPr lang="en-GB" dirty="0"/>
              <a:t> </a:t>
            </a:r>
            <a:r>
              <a:rPr lang="en-GB" dirty="0" err="1"/>
              <a:t>fosili</a:t>
            </a:r>
            <a:r>
              <a:rPr lang="en-GB" dirty="0"/>
              <a:t> </a:t>
            </a:r>
            <a:r>
              <a:rPr lang="en-GB" dirty="0" err="1"/>
              <a:t>consumați</a:t>
            </a:r>
            <a:r>
              <a:rPr lang="en-GB" dirty="0"/>
              <a:t> de </a:t>
            </a:r>
            <a:r>
              <a:rPr lang="en-GB" dirty="0" err="1"/>
              <a:t>utilizatorii</a:t>
            </a:r>
            <a:r>
              <a:rPr lang="en-GB" dirty="0"/>
              <a:t> </a:t>
            </a:r>
            <a:r>
              <a:rPr lang="en-GB" dirty="0" err="1"/>
              <a:t>finali</a:t>
            </a:r>
            <a:endParaRPr lang="en-GB" dirty="0"/>
          </a:p>
          <a:p>
            <a:pPr lvl="1"/>
            <a:r>
              <a:rPr lang="en-GB" dirty="0" err="1"/>
              <a:t>Energiile</a:t>
            </a:r>
            <a:r>
              <a:rPr lang="en-GB" dirty="0"/>
              <a:t> </a:t>
            </a:r>
            <a:r>
              <a:rPr lang="en-GB" dirty="0" err="1"/>
              <a:t>regenerabile</a:t>
            </a:r>
            <a:r>
              <a:rPr lang="en-GB" dirty="0"/>
              <a:t> </a:t>
            </a:r>
            <a:r>
              <a:rPr lang="en-GB" dirty="0" err="1"/>
              <a:t>consumate</a:t>
            </a:r>
            <a:r>
              <a:rPr lang="en-GB" dirty="0"/>
              <a:t> de </a:t>
            </a:r>
            <a:r>
              <a:rPr lang="en-GB" dirty="0" err="1"/>
              <a:t>utilizatorii</a:t>
            </a:r>
            <a:r>
              <a:rPr lang="en-GB" dirty="0"/>
              <a:t> </a:t>
            </a:r>
            <a:r>
              <a:rPr lang="en-GB" dirty="0" err="1"/>
              <a:t>finali</a:t>
            </a:r>
            <a:endParaRPr lang="en-GB" dirty="0"/>
          </a:p>
        </p:txBody>
      </p:sp>
      <p:sp>
        <p:nvSpPr>
          <p:cNvPr id="18" name="textruta 17">
            <a:extLst>
              <a:ext uri="{FF2B5EF4-FFF2-40B4-BE49-F238E27FC236}">
                <a16:creationId xmlns:a16="http://schemas.microsoft.com/office/drawing/2014/main" id="{F1668080-ADBB-4C90-B1A2-47F27757F0D7}"/>
              </a:ext>
            </a:extLst>
          </p:cNvPr>
          <p:cNvSpPr txBox="1"/>
          <p:nvPr/>
        </p:nvSpPr>
        <p:spPr>
          <a:xfrm>
            <a:off x="723216" y="3251043"/>
            <a:ext cx="21554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>
                <a:solidFill>
                  <a:schemeClr val="accent2">
                    <a:lumMod val="75000"/>
                  </a:schemeClr>
                </a:solidFill>
              </a:rPr>
              <a:t>- Per sector</a:t>
            </a:r>
          </a:p>
          <a:p>
            <a:r>
              <a:rPr lang="en-GB" sz="1200" i="1" dirty="0">
                <a:solidFill>
                  <a:schemeClr val="accent2">
                    <a:lumMod val="75000"/>
                  </a:schemeClr>
                </a:solidFill>
              </a:rPr>
              <a:t>- Per </a:t>
            </a:r>
            <a:r>
              <a:rPr lang="en-GB" sz="1200" i="1" dirty="0" err="1">
                <a:solidFill>
                  <a:schemeClr val="accent2">
                    <a:lumMod val="75000"/>
                  </a:schemeClr>
                </a:solidFill>
              </a:rPr>
              <a:t>transportator</a:t>
            </a:r>
            <a:r>
              <a:rPr lang="en-GB" sz="1200" i="1" dirty="0">
                <a:solidFill>
                  <a:schemeClr val="accent2">
                    <a:lumMod val="75000"/>
                  </a:schemeClr>
                </a:solidFill>
              </a:rPr>
              <a:t> de </a:t>
            </a:r>
            <a:r>
              <a:rPr lang="en-GB" sz="1200" i="1" dirty="0" err="1">
                <a:solidFill>
                  <a:schemeClr val="accent2">
                    <a:lumMod val="75000"/>
                  </a:schemeClr>
                </a:solidFill>
              </a:rPr>
              <a:t>energie</a:t>
            </a:r>
            <a:endParaRPr lang="en-GB" sz="1200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15" name="Rak koppling 14">
            <a:extLst>
              <a:ext uri="{FF2B5EF4-FFF2-40B4-BE49-F238E27FC236}">
                <a16:creationId xmlns:a16="http://schemas.microsoft.com/office/drawing/2014/main" id="{9ECFABBF-3CFD-4DE0-BFFD-2310E3B746CC}"/>
              </a:ext>
            </a:extLst>
          </p:cNvPr>
          <p:cNvCxnSpPr>
            <a:cxnSpLocks/>
          </p:cNvCxnSpPr>
          <p:nvPr/>
        </p:nvCxnSpPr>
        <p:spPr>
          <a:xfrm flipH="1">
            <a:off x="712530" y="1275573"/>
            <a:ext cx="1" cy="2371685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ruta 11">
            <a:extLst>
              <a:ext uri="{FF2B5EF4-FFF2-40B4-BE49-F238E27FC236}">
                <a16:creationId xmlns:a16="http://schemas.microsoft.com/office/drawing/2014/main" id="{773A9959-6434-4861-B7C5-3D840EF47FBB}"/>
              </a:ext>
            </a:extLst>
          </p:cNvPr>
          <p:cNvSpPr txBox="1"/>
          <p:nvPr/>
        </p:nvSpPr>
        <p:spPr>
          <a:xfrm rot="16200000">
            <a:off x="1895126" y="1269679"/>
            <a:ext cx="11231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>
                <a:solidFill>
                  <a:schemeClr val="accent2">
                    <a:lumMod val="75000"/>
                  </a:schemeClr>
                </a:solidFill>
              </a:rPr>
              <a:t>Anul</a:t>
            </a:r>
            <a:r>
              <a:rPr lang="en-GB" sz="1400" dirty="0">
                <a:solidFill>
                  <a:schemeClr val="accent2">
                    <a:lumMod val="75000"/>
                  </a:schemeClr>
                </a:solidFill>
              </a:rPr>
              <a:t> de </a:t>
            </a:r>
            <a:r>
              <a:rPr lang="en-GB" sz="1400" dirty="0" err="1">
                <a:solidFill>
                  <a:schemeClr val="accent2">
                    <a:lumMod val="75000"/>
                  </a:schemeClr>
                </a:solidFill>
              </a:rPr>
              <a:t>baza</a:t>
            </a:r>
            <a:endParaRPr lang="en-GB" sz="1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4" name="Pil: sparr 5">
            <a:extLst>
              <a:ext uri="{FF2B5EF4-FFF2-40B4-BE49-F238E27FC236}">
                <a16:creationId xmlns:a16="http://schemas.microsoft.com/office/drawing/2014/main" id="{FAB2FC49-A120-48C5-ACBF-0E1E239955F3}"/>
              </a:ext>
            </a:extLst>
          </p:cNvPr>
          <p:cNvSpPr/>
          <p:nvPr/>
        </p:nvSpPr>
        <p:spPr>
          <a:xfrm rot="5400000">
            <a:off x="306546" y="891601"/>
            <a:ext cx="2638697" cy="1447800"/>
          </a:xfrm>
          <a:prstGeom prst="chevron">
            <a:avLst/>
          </a:prstGeom>
          <a:solidFill>
            <a:srgbClr val="006666"/>
          </a:solidFill>
          <a:ln>
            <a:solidFill>
              <a:srgbClr val="0066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400" b="1" dirty="0" err="1">
                <a:solidFill>
                  <a:schemeClr val="bg1"/>
                </a:solidFill>
              </a:rPr>
              <a:t>Emisii</a:t>
            </a:r>
            <a:r>
              <a:rPr lang="en-GB" sz="1400" b="1" dirty="0">
                <a:solidFill>
                  <a:schemeClr val="bg1"/>
                </a:solidFill>
              </a:rPr>
              <a:t> de CO</a:t>
            </a:r>
            <a:r>
              <a:rPr lang="en-GB" sz="1400" b="1" baseline="-25000" dirty="0">
                <a:solidFill>
                  <a:schemeClr val="bg1"/>
                </a:solidFill>
              </a:rPr>
              <a:t>2</a:t>
            </a:r>
            <a:r>
              <a:rPr lang="en-GB" sz="1400" b="1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6" name="Pil: sparr 9">
            <a:extLst>
              <a:ext uri="{FF2B5EF4-FFF2-40B4-BE49-F238E27FC236}">
                <a16:creationId xmlns:a16="http://schemas.microsoft.com/office/drawing/2014/main" id="{59A490D7-7B18-4CF5-91CA-0206CA266172}"/>
              </a:ext>
            </a:extLst>
          </p:cNvPr>
          <p:cNvSpPr/>
          <p:nvPr/>
        </p:nvSpPr>
        <p:spPr>
          <a:xfrm>
            <a:off x="497802" y="1500768"/>
            <a:ext cx="1686598" cy="318053"/>
          </a:xfrm>
          <a:prstGeom prst="chevron">
            <a:avLst/>
          </a:prstGeom>
          <a:solidFill>
            <a:schemeClr val="bg1"/>
          </a:solidFill>
          <a:ln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00" dirty="0" err="1">
                <a:solidFill>
                  <a:srgbClr val="009999"/>
                </a:solidFill>
              </a:rPr>
              <a:t>Energie</a:t>
            </a:r>
            <a:r>
              <a:rPr lang="en-GB" sz="1300" dirty="0">
                <a:solidFill>
                  <a:srgbClr val="009999"/>
                </a:solidFill>
              </a:rPr>
              <a:t> </a:t>
            </a:r>
            <a:r>
              <a:rPr lang="en-GB" sz="1300" dirty="0" err="1">
                <a:solidFill>
                  <a:srgbClr val="009999"/>
                </a:solidFill>
              </a:rPr>
              <a:t>furnizata</a:t>
            </a:r>
            <a:endParaRPr lang="en-GB" sz="1300" dirty="0">
              <a:solidFill>
                <a:srgbClr val="009999"/>
              </a:solidFill>
            </a:endParaRPr>
          </a:p>
        </p:txBody>
      </p:sp>
      <p:sp>
        <p:nvSpPr>
          <p:cNvPr id="17" name="Pil: sparr 10">
            <a:extLst>
              <a:ext uri="{FF2B5EF4-FFF2-40B4-BE49-F238E27FC236}">
                <a16:creationId xmlns:a16="http://schemas.microsoft.com/office/drawing/2014/main" id="{76E3A27A-1377-490C-A6D9-13FBA89A2529}"/>
              </a:ext>
            </a:extLst>
          </p:cNvPr>
          <p:cNvSpPr/>
          <p:nvPr/>
        </p:nvSpPr>
        <p:spPr>
          <a:xfrm>
            <a:off x="497802" y="1102029"/>
            <a:ext cx="1686598" cy="318053"/>
          </a:xfrm>
          <a:prstGeom prst="chevron">
            <a:avLst/>
          </a:prstGeom>
          <a:solidFill>
            <a:schemeClr val="bg1"/>
          </a:solidFill>
          <a:ln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00" dirty="0" err="1">
                <a:solidFill>
                  <a:srgbClr val="009999"/>
                </a:solidFill>
              </a:rPr>
              <a:t>Energie</a:t>
            </a:r>
            <a:r>
              <a:rPr lang="en-GB" sz="1300" dirty="0">
                <a:solidFill>
                  <a:srgbClr val="009999"/>
                </a:solidFill>
              </a:rPr>
              <a:t> </a:t>
            </a:r>
            <a:r>
              <a:rPr lang="en-GB" sz="1300" dirty="0" err="1">
                <a:solidFill>
                  <a:srgbClr val="009999"/>
                </a:solidFill>
              </a:rPr>
              <a:t>utilizata</a:t>
            </a:r>
            <a:endParaRPr lang="en-GB" sz="1300" dirty="0">
              <a:solidFill>
                <a:srgbClr val="009999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3169B40-7A8B-439E-81D9-3A339FDAC2B9}"/>
              </a:ext>
            </a:extLst>
          </p:cNvPr>
          <p:cNvSpPr/>
          <p:nvPr/>
        </p:nvSpPr>
        <p:spPr>
          <a:xfrm>
            <a:off x="1022074" y="1985129"/>
            <a:ext cx="12076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400" b="1" dirty="0" err="1">
                <a:solidFill>
                  <a:schemeClr val="bg1"/>
                </a:solidFill>
              </a:rPr>
              <a:t>Emisii</a:t>
            </a:r>
            <a:r>
              <a:rPr lang="en-GB" sz="1400" b="1" dirty="0">
                <a:solidFill>
                  <a:schemeClr val="bg1"/>
                </a:solidFill>
              </a:rPr>
              <a:t> de CO</a:t>
            </a:r>
            <a:r>
              <a:rPr lang="en-GB" sz="1400" b="1" baseline="-25000" dirty="0">
                <a:solidFill>
                  <a:schemeClr val="bg1"/>
                </a:solidFill>
              </a:rPr>
              <a:t>2</a:t>
            </a:r>
            <a:r>
              <a:rPr lang="en-GB" sz="1400" b="1" dirty="0">
                <a:solidFill>
                  <a:schemeClr val="bg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055650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B06F3BB-5C43-4032-A93A-6A4E054ADE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9134" y="365125"/>
            <a:ext cx="8174665" cy="1325563"/>
          </a:xfrm>
        </p:spPr>
        <p:txBody>
          <a:bodyPr/>
          <a:lstStyle/>
          <a:p>
            <a:r>
              <a:rPr lang="en-GB" dirty="0" err="1"/>
              <a:t>Energia</a:t>
            </a:r>
            <a:r>
              <a:rPr lang="en-GB" dirty="0"/>
              <a:t> </a:t>
            </a:r>
            <a:r>
              <a:rPr lang="en-GB" dirty="0" err="1"/>
              <a:t>furnizata</a:t>
            </a:r>
            <a:endParaRPr lang="en-GB" dirty="0"/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278022BE-312D-4C48-B7B3-221947A0E5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179134" y="1825625"/>
            <a:ext cx="8174666" cy="4667250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en-GB" dirty="0" err="1"/>
              <a:t>Sunteți</a:t>
            </a:r>
            <a:r>
              <a:rPr lang="en-GB" dirty="0"/>
              <a:t> </a:t>
            </a:r>
            <a:r>
              <a:rPr lang="en-GB" dirty="0" err="1"/>
              <a:t>în</a:t>
            </a:r>
            <a:r>
              <a:rPr lang="en-GB" dirty="0"/>
              <a:t> </a:t>
            </a:r>
            <a:r>
              <a:rPr lang="en-GB" dirty="0" err="1"/>
              <a:t>măsură</a:t>
            </a:r>
            <a:r>
              <a:rPr lang="en-GB" dirty="0"/>
              <a:t> </a:t>
            </a:r>
            <a:r>
              <a:rPr lang="en-GB" dirty="0" err="1"/>
              <a:t>să</a:t>
            </a:r>
            <a:r>
              <a:rPr lang="en-GB" dirty="0"/>
              <a:t> </a:t>
            </a:r>
            <a:r>
              <a:rPr lang="en-GB" dirty="0" err="1"/>
              <a:t>includeți</a:t>
            </a:r>
            <a:r>
              <a:rPr lang="en-GB" dirty="0"/>
              <a:t> </a:t>
            </a:r>
            <a:r>
              <a:rPr lang="en-GB" dirty="0" err="1"/>
              <a:t>în</a:t>
            </a:r>
            <a:r>
              <a:rPr lang="en-GB" dirty="0"/>
              <a:t> IEB, </a:t>
            </a:r>
            <a:r>
              <a:rPr lang="en-GB" dirty="0" err="1"/>
              <a:t>în</a:t>
            </a:r>
            <a:r>
              <a:rPr lang="en-GB" dirty="0"/>
              <a:t> </a:t>
            </a:r>
            <a:r>
              <a:rPr lang="en-GB" dirty="0" err="1"/>
              <a:t>conformitate</a:t>
            </a:r>
            <a:r>
              <a:rPr lang="en-GB" dirty="0"/>
              <a:t> cu </a:t>
            </a:r>
            <a:r>
              <a:rPr lang="en-GB" dirty="0" err="1"/>
              <a:t>anumite</a:t>
            </a:r>
            <a:r>
              <a:rPr lang="en-GB" dirty="0"/>
              <a:t> </a:t>
            </a:r>
            <a:r>
              <a:rPr lang="en-GB" dirty="0" err="1"/>
              <a:t>criterii</a:t>
            </a:r>
            <a:r>
              <a:rPr lang="en-GB" dirty="0"/>
              <a:t>, </a:t>
            </a:r>
            <a:r>
              <a:rPr lang="en-GB" b="1" dirty="0" err="1"/>
              <a:t>energia</a:t>
            </a:r>
            <a:r>
              <a:rPr lang="en-GB" b="1" dirty="0"/>
              <a:t> </a:t>
            </a:r>
            <a:r>
              <a:rPr lang="en-GB" b="1" dirty="0" err="1"/>
              <a:t>produsă</a:t>
            </a:r>
            <a:r>
              <a:rPr lang="en-GB" b="1" dirty="0"/>
              <a:t> local </a:t>
            </a:r>
            <a:r>
              <a:rPr lang="en-GB" dirty="0"/>
              <a:t>- </a:t>
            </a:r>
            <a:r>
              <a:rPr lang="en-GB" dirty="0" err="1"/>
              <a:t>atât</a:t>
            </a:r>
            <a:r>
              <a:rPr lang="en-GB" dirty="0"/>
              <a:t> din </a:t>
            </a:r>
            <a:r>
              <a:rPr lang="en-GB" dirty="0" err="1"/>
              <a:t>surse</a:t>
            </a:r>
            <a:r>
              <a:rPr lang="en-GB" dirty="0"/>
              <a:t> de </a:t>
            </a:r>
            <a:r>
              <a:rPr lang="en-GB" dirty="0" err="1"/>
              <a:t>energie</a:t>
            </a:r>
            <a:r>
              <a:rPr lang="en-GB" dirty="0"/>
              <a:t> </a:t>
            </a:r>
            <a:r>
              <a:rPr lang="en-GB" dirty="0" err="1"/>
              <a:t>regenerabile</a:t>
            </a:r>
            <a:r>
              <a:rPr lang="en-GB" dirty="0"/>
              <a:t>, </a:t>
            </a:r>
            <a:r>
              <a:rPr lang="en-GB" dirty="0" err="1"/>
              <a:t>cât</a:t>
            </a:r>
            <a:r>
              <a:rPr lang="en-GB" dirty="0"/>
              <a:t> </a:t>
            </a:r>
            <a:r>
              <a:rPr lang="en-GB" dirty="0" err="1"/>
              <a:t>și</a:t>
            </a:r>
            <a:r>
              <a:rPr lang="en-GB" dirty="0"/>
              <a:t> din </a:t>
            </a:r>
            <a:r>
              <a:rPr lang="en-GB" dirty="0" err="1"/>
              <a:t>surse</a:t>
            </a:r>
            <a:r>
              <a:rPr lang="en-GB" dirty="0"/>
              <a:t> ne-</a:t>
            </a:r>
            <a:r>
              <a:rPr lang="en-GB" dirty="0" err="1"/>
              <a:t>regenerabile</a:t>
            </a:r>
            <a:r>
              <a:rPr lang="en-GB" dirty="0"/>
              <a:t> de </a:t>
            </a:r>
            <a:r>
              <a:rPr lang="en-GB" dirty="0" err="1"/>
              <a:t>energie</a:t>
            </a:r>
            <a:r>
              <a:rPr lang="en-GB" dirty="0"/>
              <a:t>*.</a:t>
            </a:r>
          </a:p>
          <a:p>
            <a:pPr marL="0" indent="0" algn="just">
              <a:buNone/>
            </a:pPr>
            <a:r>
              <a:rPr lang="en-GB" b="1" dirty="0" err="1"/>
              <a:t>Producția</a:t>
            </a:r>
            <a:r>
              <a:rPr lang="en-GB" b="1" dirty="0"/>
              <a:t> </a:t>
            </a:r>
            <a:r>
              <a:rPr lang="en-GB" b="1" dirty="0" err="1"/>
              <a:t>locală</a:t>
            </a:r>
            <a:r>
              <a:rPr lang="en-GB" b="1" dirty="0"/>
              <a:t> de </a:t>
            </a:r>
            <a:r>
              <a:rPr lang="en-GB" b="1" dirty="0" err="1"/>
              <a:t>energie</a:t>
            </a:r>
            <a:r>
              <a:rPr lang="en-GB" b="1" dirty="0"/>
              <a:t> </a:t>
            </a:r>
            <a:r>
              <a:rPr lang="en-GB" dirty="0" err="1"/>
              <a:t>este</a:t>
            </a:r>
            <a:r>
              <a:rPr lang="en-GB" dirty="0"/>
              <a:t> </a:t>
            </a:r>
            <a:r>
              <a:rPr lang="en-GB" dirty="0" err="1"/>
              <a:t>luată</a:t>
            </a:r>
            <a:r>
              <a:rPr lang="en-GB" dirty="0"/>
              <a:t> </a:t>
            </a:r>
            <a:r>
              <a:rPr lang="en-GB" dirty="0" err="1"/>
              <a:t>în</a:t>
            </a:r>
            <a:r>
              <a:rPr lang="en-GB" dirty="0"/>
              <a:t> </a:t>
            </a:r>
            <a:r>
              <a:rPr lang="en-GB" dirty="0" err="1"/>
              <a:t>calcul</a:t>
            </a:r>
            <a:r>
              <a:rPr lang="en-GB" dirty="0"/>
              <a:t> la </a:t>
            </a:r>
            <a:r>
              <a:rPr lang="en-GB" dirty="0" err="1"/>
              <a:t>calcularea</a:t>
            </a:r>
            <a:r>
              <a:rPr lang="en-GB" dirty="0"/>
              <a:t> </a:t>
            </a:r>
            <a:r>
              <a:rPr lang="en-GB" dirty="0" err="1"/>
              <a:t>factorilor</a:t>
            </a:r>
            <a:r>
              <a:rPr lang="en-GB" dirty="0"/>
              <a:t> </a:t>
            </a:r>
            <a:r>
              <a:rPr lang="en-GB" dirty="0" err="1"/>
              <a:t>locali</a:t>
            </a:r>
            <a:r>
              <a:rPr lang="en-GB" dirty="0"/>
              <a:t> de </a:t>
            </a:r>
            <a:r>
              <a:rPr lang="en-GB" dirty="0" err="1"/>
              <a:t>emisie</a:t>
            </a:r>
            <a:r>
              <a:rPr lang="en-GB" dirty="0"/>
              <a:t>, care se </a:t>
            </a:r>
            <a:r>
              <a:rPr lang="en-GB" dirty="0" err="1"/>
              <a:t>aplică</a:t>
            </a:r>
            <a:r>
              <a:rPr lang="en-GB" dirty="0"/>
              <a:t> </a:t>
            </a:r>
            <a:r>
              <a:rPr lang="en-GB" dirty="0" err="1"/>
              <a:t>consumului</a:t>
            </a:r>
            <a:r>
              <a:rPr lang="en-GB" dirty="0"/>
              <a:t> local de </a:t>
            </a:r>
            <a:r>
              <a:rPr lang="en-GB" dirty="0" err="1"/>
              <a:t>energie</a:t>
            </a:r>
            <a:r>
              <a:rPr lang="en-GB" dirty="0"/>
              <a:t> </a:t>
            </a:r>
            <a:r>
              <a:rPr lang="en-GB" dirty="0" err="1"/>
              <a:t>electrică</a:t>
            </a:r>
            <a:r>
              <a:rPr lang="en-GB" dirty="0"/>
              <a:t> </a:t>
            </a:r>
            <a:r>
              <a:rPr lang="en-GB" dirty="0" err="1"/>
              <a:t>și</a:t>
            </a:r>
            <a:r>
              <a:rPr lang="en-GB" dirty="0"/>
              <a:t> </a:t>
            </a:r>
            <a:r>
              <a:rPr lang="en-GB" dirty="0" err="1"/>
              <a:t>căldură</a:t>
            </a:r>
            <a:r>
              <a:rPr lang="en-GB" dirty="0"/>
              <a:t> / </a:t>
            </a:r>
            <a:r>
              <a:rPr lang="en-GB" dirty="0" err="1"/>
              <a:t>recire</a:t>
            </a:r>
            <a:r>
              <a:rPr lang="en-GB" dirty="0"/>
              <a:t>.</a:t>
            </a:r>
          </a:p>
          <a:p>
            <a:pPr marL="0" indent="0" algn="just">
              <a:buNone/>
            </a:pPr>
            <a:r>
              <a:rPr lang="en-GB" dirty="0" err="1"/>
              <a:t>Aceste</a:t>
            </a:r>
            <a:r>
              <a:rPr lang="en-GB" dirty="0"/>
              <a:t> date sunt, de </a:t>
            </a:r>
            <a:r>
              <a:rPr lang="en-GB" dirty="0" err="1"/>
              <a:t>asemenea</a:t>
            </a:r>
            <a:r>
              <a:rPr lang="en-GB" dirty="0"/>
              <a:t>, </a:t>
            </a:r>
            <a:r>
              <a:rPr lang="en-GB" dirty="0" err="1"/>
              <a:t>utilizate</a:t>
            </a:r>
            <a:r>
              <a:rPr lang="en-GB" dirty="0"/>
              <a:t> </a:t>
            </a:r>
            <a:r>
              <a:rPr lang="en-GB" dirty="0" err="1"/>
              <a:t>pentru</a:t>
            </a:r>
            <a:r>
              <a:rPr lang="en-GB" dirty="0"/>
              <a:t> a </a:t>
            </a:r>
            <a:r>
              <a:rPr lang="en-GB" dirty="0" err="1"/>
              <a:t>vizualiza</a:t>
            </a:r>
            <a:r>
              <a:rPr lang="en-GB" dirty="0"/>
              <a:t> </a:t>
            </a:r>
            <a:r>
              <a:rPr lang="en-GB" dirty="0" err="1"/>
              <a:t>proporția</a:t>
            </a:r>
            <a:r>
              <a:rPr lang="en-GB" dirty="0"/>
              <a:t> de </a:t>
            </a:r>
            <a:r>
              <a:rPr lang="en-GB" dirty="0" err="1"/>
              <a:t>energie</a:t>
            </a:r>
            <a:r>
              <a:rPr lang="en-GB" dirty="0"/>
              <a:t> </a:t>
            </a:r>
            <a:r>
              <a:rPr lang="en-GB" dirty="0" err="1"/>
              <a:t>produsă</a:t>
            </a:r>
            <a:r>
              <a:rPr lang="en-GB" dirty="0"/>
              <a:t> local </a:t>
            </a:r>
            <a:r>
              <a:rPr lang="en-GB" dirty="0" err="1"/>
              <a:t>în</a:t>
            </a:r>
            <a:r>
              <a:rPr lang="en-GB" dirty="0"/>
              <a:t> </a:t>
            </a:r>
            <a:r>
              <a:rPr lang="en-GB" dirty="0" err="1"/>
              <a:t>comparație</a:t>
            </a:r>
            <a:r>
              <a:rPr lang="en-GB" dirty="0"/>
              <a:t> cu </a:t>
            </a:r>
            <a:r>
              <a:rPr lang="en-GB" dirty="0" err="1"/>
              <a:t>consumul</a:t>
            </a:r>
            <a:r>
              <a:rPr lang="en-GB" dirty="0"/>
              <a:t> total de </a:t>
            </a:r>
            <a:r>
              <a:rPr lang="en-GB" dirty="0" err="1"/>
              <a:t>energie</a:t>
            </a:r>
            <a:r>
              <a:rPr lang="en-GB" dirty="0"/>
              <a:t>, </a:t>
            </a:r>
            <a:r>
              <a:rPr lang="en-GB" dirty="0" err="1"/>
              <a:t>unde</a:t>
            </a:r>
            <a:r>
              <a:rPr lang="en-GB" dirty="0"/>
              <a:t> </a:t>
            </a:r>
            <a:r>
              <a:rPr lang="en-GB" dirty="0" err="1"/>
              <a:t>ponderea</a:t>
            </a:r>
            <a:r>
              <a:rPr lang="en-GB" dirty="0"/>
              <a:t> </a:t>
            </a:r>
            <a:r>
              <a:rPr lang="en-GB" dirty="0" err="1"/>
              <a:t>surselor</a:t>
            </a:r>
            <a:r>
              <a:rPr lang="en-GB" dirty="0"/>
              <a:t> de </a:t>
            </a:r>
            <a:r>
              <a:rPr lang="en-GB" dirty="0" err="1"/>
              <a:t>energie</a:t>
            </a:r>
            <a:r>
              <a:rPr lang="en-GB" dirty="0"/>
              <a:t> </a:t>
            </a:r>
            <a:r>
              <a:rPr lang="en-GB" dirty="0" err="1"/>
              <a:t>regenerabilă</a:t>
            </a:r>
            <a:r>
              <a:rPr lang="en-GB" dirty="0"/>
              <a:t> </a:t>
            </a:r>
            <a:r>
              <a:rPr lang="en-GB" dirty="0" err="1"/>
              <a:t>este</a:t>
            </a:r>
            <a:r>
              <a:rPr lang="en-GB" dirty="0"/>
              <a:t> </a:t>
            </a:r>
            <a:r>
              <a:rPr lang="en-GB" dirty="0" err="1"/>
              <a:t>prezentată</a:t>
            </a:r>
            <a:r>
              <a:rPr lang="en-GB" dirty="0"/>
              <a:t> </a:t>
            </a:r>
            <a:r>
              <a:rPr lang="en-GB" dirty="0" err="1"/>
              <a:t>separat</a:t>
            </a:r>
            <a:r>
              <a:rPr lang="en-GB" dirty="0"/>
              <a:t>.</a:t>
            </a:r>
          </a:p>
          <a:p>
            <a:pPr marL="0" indent="0" algn="just">
              <a:buNone/>
            </a:pPr>
            <a:r>
              <a:rPr lang="en-GB" sz="2200" i="1" dirty="0"/>
              <a:t>* </a:t>
            </a:r>
            <a:r>
              <a:rPr lang="en-GB" sz="2200" i="1" dirty="0" err="1"/>
              <a:t>Criteriile</a:t>
            </a:r>
            <a:r>
              <a:rPr lang="en-GB" sz="2200" i="1" dirty="0"/>
              <a:t> sunt ca </a:t>
            </a:r>
            <a:r>
              <a:rPr lang="en-GB" sz="2200" i="1" dirty="0" err="1"/>
              <a:t>instalatia</a:t>
            </a:r>
            <a:r>
              <a:rPr lang="en-GB" sz="2200" i="1" dirty="0"/>
              <a:t> </a:t>
            </a:r>
            <a:r>
              <a:rPr lang="en-GB" sz="2200" i="1" dirty="0" err="1"/>
              <a:t>sa</a:t>
            </a:r>
            <a:r>
              <a:rPr lang="en-GB" sz="2200" i="1" dirty="0"/>
              <a:t> nu fie </a:t>
            </a:r>
            <a:r>
              <a:rPr lang="en-GB" sz="2200" i="1" dirty="0" err="1"/>
              <a:t>inclusa</a:t>
            </a:r>
            <a:r>
              <a:rPr lang="en-GB" sz="2200" i="1" dirty="0"/>
              <a:t> in Schema de </a:t>
            </a:r>
            <a:r>
              <a:rPr lang="en-GB" sz="2200" i="1" dirty="0" err="1"/>
              <a:t>Comercializare</a:t>
            </a:r>
            <a:r>
              <a:rPr lang="en-GB" sz="2200" i="1" dirty="0"/>
              <a:t> </a:t>
            </a:r>
            <a:r>
              <a:rPr lang="en-GB" sz="2200" i="1" dirty="0" err="1"/>
              <a:t>Europeana</a:t>
            </a:r>
            <a:r>
              <a:rPr lang="en-GB" sz="2200" i="1" dirty="0"/>
              <a:t> a </a:t>
            </a:r>
            <a:r>
              <a:rPr lang="en-GB" sz="2200" i="1" dirty="0" err="1"/>
              <a:t>Emisiilor</a:t>
            </a:r>
            <a:r>
              <a:rPr lang="en-GB" sz="2200" i="1" dirty="0"/>
              <a:t> ( (ETS) </a:t>
            </a:r>
            <a:r>
              <a:rPr lang="en-GB" sz="2200" i="1" dirty="0" err="1"/>
              <a:t>sau</a:t>
            </a:r>
            <a:r>
              <a:rPr lang="en-GB" sz="2200" i="1" dirty="0"/>
              <a:t> ca </a:t>
            </a:r>
            <a:r>
              <a:rPr lang="en-GB" sz="2200" i="1" dirty="0" err="1"/>
              <a:t>capacitatea</a:t>
            </a:r>
            <a:r>
              <a:rPr lang="en-GB" sz="2200" i="1" dirty="0"/>
              <a:t> </a:t>
            </a:r>
            <a:r>
              <a:rPr lang="en-GB" sz="2200" i="1" dirty="0" err="1"/>
              <a:t>acesteia</a:t>
            </a:r>
            <a:r>
              <a:rPr lang="en-GB" sz="2200" i="1" dirty="0"/>
              <a:t> </a:t>
            </a:r>
            <a:r>
              <a:rPr lang="en-GB" sz="2200" i="1" dirty="0" err="1"/>
              <a:t>sa</a:t>
            </a:r>
            <a:r>
              <a:rPr lang="en-GB" sz="2200" i="1" dirty="0"/>
              <a:t> nu </a:t>
            </a:r>
            <a:r>
              <a:rPr lang="en-GB" sz="2200" i="1" dirty="0" err="1"/>
              <a:t>depaseasca</a:t>
            </a:r>
            <a:r>
              <a:rPr lang="en-GB" sz="2200" i="1" dirty="0"/>
              <a:t> 20MW. </a:t>
            </a:r>
          </a:p>
        </p:txBody>
      </p:sp>
      <p:sp>
        <p:nvSpPr>
          <p:cNvPr id="6" name="Pil: sparr 5">
            <a:extLst>
              <a:ext uri="{FF2B5EF4-FFF2-40B4-BE49-F238E27FC236}">
                <a16:creationId xmlns:a16="http://schemas.microsoft.com/office/drawing/2014/main" id="{F1BBF705-2577-4612-815C-684E83BDD41A}"/>
              </a:ext>
            </a:extLst>
          </p:cNvPr>
          <p:cNvSpPr/>
          <p:nvPr/>
        </p:nvSpPr>
        <p:spPr>
          <a:xfrm rot="5400000">
            <a:off x="306546" y="891601"/>
            <a:ext cx="2638697" cy="1447800"/>
          </a:xfrm>
          <a:prstGeom prst="chevron">
            <a:avLst/>
          </a:prstGeom>
          <a:solidFill>
            <a:srgbClr val="006666"/>
          </a:solidFill>
          <a:ln>
            <a:solidFill>
              <a:srgbClr val="0066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en-GB" sz="1400" dirty="0">
              <a:solidFill>
                <a:schemeClr val="tx1"/>
              </a:solidFill>
            </a:endParaRPr>
          </a:p>
          <a:p>
            <a:pPr algn="ctr"/>
            <a:endParaRPr lang="en-GB" sz="1400" dirty="0">
              <a:solidFill>
                <a:schemeClr val="bg1"/>
              </a:solidFill>
            </a:endParaRPr>
          </a:p>
          <a:p>
            <a:pPr algn="ctr"/>
            <a:endParaRPr lang="en-GB" sz="1400" dirty="0">
              <a:solidFill>
                <a:schemeClr val="bg1"/>
              </a:solidFill>
            </a:endParaRPr>
          </a:p>
          <a:p>
            <a:pPr algn="ctr"/>
            <a:endParaRPr lang="en-GB" sz="1400" dirty="0">
              <a:solidFill>
                <a:schemeClr val="bg1"/>
              </a:solidFill>
            </a:endParaRPr>
          </a:p>
          <a:p>
            <a:pPr algn="ctr"/>
            <a:endParaRPr lang="en-GB" sz="1400" dirty="0">
              <a:solidFill>
                <a:schemeClr val="bg1"/>
              </a:solidFill>
            </a:endParaRPr>
          </a:p>
          <a:p>
            <a:pPr algn="ctr"/>
            <a:endParaRPr lang="en-GB" sz="1400" dirty="0">
              <a:solidFill>
                <a:schemeClr val="bg1"/>
              </a:solidFill>
            </a:endParaRPr>
          </a:p>
          <a:p>
            <a:pPr algn="ctr"/>
            <a:r>
              <a:rPr lang="en-GB" sz="1400" b="1" dirty="0">
                <a:solidFill>
                  <a:schemeClr val="bg1"/>
                </a:solidFill>
              </a:rPr>
              <a:t>CO</a:t>
            </a:r>
            <a:r>
              <a:rPr lang="en-GB" sz="1400" b="1" baseline="-25000" dirty="0">
                <a:solidFill>
                  <a:schemeClr val="bg1"/>
                </a:solidFill>
              </a:rPr>
              <a:t>2</a:t>
            </a:r>
            <a:r>
              <a:rPr lang="en-GB" sz="1400" b="1" dirty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en-GB" sz="1400" b="1" dirty="0">
                <a:solidFill>
                  <a:schemeClr val="bg1"/>
                </a:solidFill>
              </a:rPr>
              <a:t>emissions</a:t>
            </a:r>
          </a:p>
        </p:txBody>
      </p:sp>
      <p:sp>
        <p:nvSpPr>
          <p:cNvPr id="10" name="Pil: sparr 9">
            <a:extLst>
              <a:ext uri="{FF2B5EF4-FFF2-40B4-BE49-F238E27FC236}">
                <a16:creationId xmlns:a16="http://schemas.microsoft.com/office/drawing/2014/main" id="{746BA3AD-FC70-4C7A-BAD6-77B9E8C1E6D4}"/>
              </a:ext>
            </a:extLst>
          </p:cNvPr>
          <p:cNvSpPr/>
          <p:nvPr/>
        </p:nvSpPr>
        <p:spPr>
          <a:xfrm>
            <a:off x="497801" y="1500768"/>
            <a:ext cx="1789641" cy="318053"/>
          </a:xfrm>
          <a:prstGeom prst="chevron">
            <a:avLst/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00" dirty="0" err="1">
                <a:solidFill>
                  <a:schemeClr val="accent2">
                    <a:lumMod val="75000"/>
                  </a:schemeClr>
                </a:solidFill>
              </a:rPr>
              <a:t>Energie</a:t>
            </a:r>
            <a:r>
              <a:rPr lang="en-GB" sz="13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GB" sz="1300" dirty="0" err="1">
                <a:solidFill>
                  <a:schemeClr val="accent2">
                    <a:lumMod val="75000"/>
                  </a:schemeClr>
                </a:solidFill>
              </a:rPr>
              <a:t>furnizata</a:t>
            </a:r>
            <a:endParaRPr lang="en-GB" sz="13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" name="Pil: sparr 10">
            <a:extLst>
              <a:ext uri="{FF2B5EF4-FFF2-40B4-BE49-F238E27FC236}">
                <a16:creationId xmlns:a16="http://schemas.microsoft.com/office/drawing/2014/main" id="{E82477B2-F267-44C7-83BE-6E91F6B91684}"/>
              </a:ext>
            </a:extLst>
          </p:cNvPr>
          <p:cNvSpPr/>
          <p:nvPr/>
        </p:nvSpPr>
        <p:spPr>
          <a:xfrm>
            <a:off x="497802" y="1102029"/>
            <a:ext cx="1618865" cy="318053"/>
          </a:xfrm>
          <a:prstGeom prst="chevron">
            <a:avLst/>
          </a:prstGeom>
          <a:solidFill>
            <a:schemeClr val="bg1"/>
          </a:solidFill>
          <a:ln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00" dirty="0" err="1">
                <a:solidFill>
                  <a:srgbClr val="009999"/>
                </a:solidFill>
              </a:rPr>
              <a:t>Energie</a:t>
            </a:r>
            <a:r>
              <a:rPr lang="en-GB" sz="1300" dirty="0">
                <a:solidFill>
                  <a:srgbClr val="009999"/>
                </a:solidFill>
              </a:rPr>
              <a:t> </a:t>
            </a:r>
            <a:r>
              <a:rPr lang="en-GB" sz="1300" dirty="0" err="1">
                <a:solidFill>
                  <a:srgbClr val="009999"/>
                </a:solidFill>
              </a:rPr>
              <a:t>utilizata</a:t>
            </a:r>
            <a:endParaRPr lang="en-GB" sz="1300" dirty="0">
              <a:solidFill>
                <a:srgbClr val="009999"/>
              </a:solidFill>
            </a:endParaRPr>
          </a:p>
        </p:txBody>
      </p:sp>
      <p:sp>
        <p:nvSpPr>
          <p:cNvPr id="12" name="textruta 11">
            <a:extLst>
              <a:ext uri="{FF2B5EF4-FFF2-40B4-BE49-F238E27FC236}">
                <a16:creationId xmlns:a16="http://schemas.microsoft.com/office/drawing/2014/main" id="{1DA5E88C-2516-47F4-88D2-E42870078858}"/>
              </a:ext>
            </a:extLst>
          </p:cNvPr>
          <p:cNvSpPr txBox="1"/>
          <p:nvPr/>
        </p:nvSpPr>
        <p:spPr>
          <a:xfrm rot="16200000">
            <a:off x="1884514" y="1198298"/>
            <a:ext cx="11231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>
                <a:solidFill>
                  <a:srgbClr val="006666"/>
                </a:solidFill>
              </a:rPr>
              <a:t>Anul</a:t>
            </a:r>
            <a:r>
              <a:rPr lang="en-GB" sz="1400" dirty="0">
                <a:solidFill>
                  <a:srgbClr val="006666"/>
                </a:solidFill>
              </a:rPr>
              <a:t> de </a:t>
            </a:r>
            <a:r>
              <a:rPr lang="en-GB" sz="1400" dirty="0" err="1">
                <a:solidFill>
                  <a:srgbClr val="006666"/>
                </a:solidFill>
              </a:rPr>
              <a:t>baza</a:t>
            </a:r>
            <a:endParaRPr lang="en-GB" sz="1400" dirty="0">
              <a:solidFill>
                <a:srgbClr val="006666"/>
              </a:solidFill>
            </a:endParaRPr>
          </a:p>
        </p:txBody>
      </p:sp>
      <p:sp>
        <p:nvSpPr>
          <p:cNvPr id="18" name="textruta 17">
            <a:extLst>
              <a:ext uri="{FF2B5EF4-FFF2-40B4-BE49-F238E27FC236}">
                <a16:creationId xmlns:a16="http://schemas.microsoft.com/office/drawing/2014/main" id="{F1668080-ADBB-4C90-B1A2-47F27757F0D7}"/>
              </a:ext>
            </a:extLst>
          </p:cNvPr>
          <p:cNvSpPr txBox="1"/>
          <p:nvPr/>
        </p:nvSpPr>
        <p:spPr>
          <a:xfrm>
            <a:off x="726915" y="3252828"/>
            <a:ext cx="16350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i="1" dirty="0">
                <a:solidFill>
                  <a:schemeClr val="accent2">
                    <a:lumMod val="75000"/>
                  </a:schemeClr>
                </a:solidFill>
              </a:rPr>
              <a:t>- Productie locala</a:t>
            </a:r>
          </a:p>
          <a:p>
            <a:r>
              <a:rPr lang="sv-SE" sz="1200" i="1" dirty="0">
                <a:solidFill>
                  <a:schemeClr val="accent2">
                    <a:lumMod val="75000"/>
                  </a:schemeClr>
                </a:solidFill>
              </a:rPr>
              <a:t>- SER/non-SER</a:t>
            </a:r>
          </a:p>
        </p:txBody>
      </p:sp>
      <p:cxnSp>
        <p:nvCxnSpPr>
          <p:cNvPr id="15" name="Rak koppling 14">
            <a:extLst>
              <a:ext uri="{FF2B5EF4-FFF2-40B4-BE49-F238E27FC236}">
                <a16:creationId xmlns:a16="http://schemas.microsoft.com/office/drawing/2014/main" id="{9ECFABBF-3CFD-4DE0-BFFD-2310E3B746CC}"/>
              </a:ext>
            </a:extLst>
          </p:cNvPr>
          <p:cNvCxnSpPr>
            <a:cxnSpLocks/>
          </p:cNvCxnSpPr>
          <p:nvPr/>
        </p:nvCxnSpPr>
        <p:spPr>
          <a:xfrm>
            <a:off x="712532" y="1676163"/>
            <a:ext cx="4743" cy="1971095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95145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B06F3BB-5C43-4032-A93A-6A4E054ADE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9134" y="365125"/>
            <a:ext cx="8174665" cy="1325563"/>
          </a:xfrm>
        </p:spPr>
        <p:txBody>
          <a:bodyPr/>
          <a:lstStyle/>
          <a:p>
            <a:r>
              <a:rPr lang="sv-SE" dirty="0"/>
              <a:t>Emisiile de CO</a:t>
            </a:r>
            <a:r>
              <a:rPr lang="sv-SE" baseline="-25000" dirty="0"/>
              <a:t>2</a:t>
            </a:r>
            <a:endParaRPr lang="sv-SE" dirty="0">
              <a:solidFill>
                <a:srgbClr val="FF0000"/>
              </a:solidFill>
            </a:endParaRP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278022BE-312D-4C48-B7B3-221947A0E5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179134" y="1500768"/>
            <a:ext cx="8174666" cy="4992107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GB" dirty="0" err="1"/>
              <a:t>Emisiile</a:t>
            </a:r>
            <a:r>
              <a:rPr lang="en-GB" dirty="0"/>
              <a:t> de CO</a:t>
            </a:r>
            <a:r>
              <a:rPr lang="en-GB" baseline="-25000" dirty="0"/>
              <a:t>2</a:t>
            </a:r>
            <a:r>
              <a:rPr lang="en-GB" dirty="0"/>
              <a:t> sunt calculate </a:t>
            </a:r>
            <a:r>
              <a:rPr lang="en-GB" dirty="0" err="1"/>
              <a:t>pentru</a:t>
            </a:r>
            <a:r>
              <a:rPr lang="en-GB" dirty="0"/>
              <a:t> </a:t>
            </a:r>
            <a:r>
              <a:rPr lang="en-GB" dirty="0" err="1"/>
              <a:t>fiecare</a:t>
            </a:r>
            <a:r>
              <a:rPr lang="en-GB" dirty="0"/>
              <a:t> </a:t>
            </a:r>
            <a:r>
              <a:rPr lang="en-GB" dirty="0" err="1"/>
              <a:t>transportator</a:t>
            </a:r>
            <a:r>
              <a:rPr lang="en-GB" dirty="0"/>
              <a:t> de </a:t>
            </a:r>
            <a:r>
              <a:rPr lang="en-GB" dirty="0" err="1"/>
              <a:t>energie</a:t>
            </a:r>
            <a:r>
              <a:rPr lang="en-GB" dirty="0"/>
              <a:t> </a:t>
            </a:r>
            <a:r>
              <a:rPr lang="en-GB" dirty="0" err="1"/>
              <a:t>inmultind</a:t>
            </a:r>
            <a:r>
              <a:rPr lang="en-GB" dirty="0"/>
              <a:t> </a:t>
            </a:r>
            <a:r>
              <a:rPr lang="en-GB" dirty="0" err="1"/>
              <a:t>consumul</a:t>
            </a:r>
            <a:r>
              <a:rPr lang="en-GB" dirty="0"/>
              <a:t> de </a:t>
            </a:r>
            <a:r>
              <a:rPr lang="en-GB" dirty="0" err="1"/>
              <a:t>energie</a:t>
            </a:r>
            <a:r>
              <a:rPr lang="en-GB" dirty="0"/>
              <a:t> cu </a:t>
            </a:r>
            <a:r>
              <a:rPr lang="en-GB" dirty="0" err="1"/>
              <a:t>factorul</a:t>
            </a:r>
            <a:r>
              <a:rPr lang="en-GB" dirty="0"/>
              <a:t> de </a:t>
            </a:r>
            <a:r>
              <a:rPr lang="en-GB" dirty="0" err="1"/>
              <a:t>emisii</a:t>
            </a:r>
            <a:r>
              <a:rPr lang="en-GB" dirty="0"/>
              <a:t> </a:t>
            </a:r>
            <a:r>
              <a:rPr lang="en-GB" dirty="0" err="1"/>
              <a:t>corespunzator</a:t>
            </a:r>
            <a:r>
              <a:rPr lang="en-GB" dirty="0"/>
              <a:t> </a:t>
            </a:r>
            <a:r>
              <a:rPr lang="en-GB" dirty="0" err="1"/>
              <a:t>exprimat</a:t>
            </a:r>
            <a:r>
              <a:rPr lang="en-GB" dirty="0"/>
              <a:t> fie in tone de CO</a:t>
            </a:r>
            <a:r>
              <a:rPr lang="en-GB" baseline="-25000" dirty="0"/>
              <a:t>2</a:t>
            </a:r>
            <a:r>
              <a:rPr lang="en-GB" dirty="0"/>
              <a:t> </a:t>
            </a:r>
            <a:r>
              <a:rPr lang="en-GB" dirty="0" err="1"/>
              <a:t>sau</a:t>
            </a:r>
            <a:r>
              <a:rPr lang="en-GB" dirty="0"/>
              <a:t> in </a:t>
            </a:r>
            <a:r>
              <a:rPr lang="en-GB" dirty="0" err="1"/>
              <a:t>echivalent</a:t>
            </a:r>
            <a:r>
              <a:rPr lang="en-GB" dirty="0"/>
              <a:t> CO</a:t>
            </a:r>
            <a:r>
              <a:rPr lang="en-GB" baseline="-25000" dirty="0"/>
              <a:t>2</a:t>
            </a:r>
            <a:r>
              <a:rPr lang="en-GB" dirty="0"/>
              <a:t>* pe MWh de </a:t>
            </a:r>
            <a:r>
              <a:rPr lang="en-GB" dirty="0" err="1"/>
              <a:t>energie</a:t>
            </a:r>
            <a:r>
              <a:rPr lang="en-GB" dirty="0"/>
              <a:t>.</a:t>
            </a:r>
          </a:p>
          <a:p>
            <a:pPr marL="0" indent="0">
              <a:buNone/>
            </a:pPr>
            <a:r>
              <a:rPr lang="en-GB" b="1" dirty="0" err="1"/>
              <a:t>Factorii</a:t>
            </a:r>
            <a:r>
              <a:rPr lang="en-GB" b="1" dirty="0"/>
              <a:t> de </a:t>
            </a:r>
            <a:r>
              <a:rPr lang="en-GB" b="1" dirty="0" err="1"/>
              <a:t>emisii</a:t>
            </a:r>
            <a:r>
              <a:rPr lang="en-GB" b="1" dirty="0"/>
              <a:t> pot fi calculate in 2 </a:t>
            </a:r>
            <a:r>
              <a:rPr lang="en-GB" b="1" dirty="0" err="1"/>
              <a:t>feluri</a:t>
            </a:r>
            <a:r>
              <a:rPr lang="en-GB" dirty="0"/>
              <a:t>:</a:t>
            </a:r>
          </a:p>
          <a:p>
            <a:pPr lvl="1"/>
            <a:r>
              <a:rPr lang="en-US" dirty="0" err="1"/>
              <a:t>Factorii</a:t>
            </a:r>
            <a:r>
              <a:rPr lang="en-US" dirty="0"/>
              <a:t> de </a:t>
            </a:r>
            <a:r>
              <a:rPr lang="en-US" dirty="0" err="1"/>
              <a:t>emisie</a:t>
            </a:r>
            <a:r>
              <a:rPr lang="en-US" dirty="0"/>
              <a:t> standard (IPCC), care se </a:t>
            </a:r>
            <a:r>
              <a:rPr lang="en-US" dirty="0" err="1"/>
              <a:t>bazează</a:t>
            </a:r>
            <a:r>
              <a:rPr lang="en-US" dirty="0"/>
              <a:t> pe </a:t>
            </a:r>
            <a:r>
              <a:rPr lang="en-US" dirty="0" err="1"/>
              <a:t>conținutul</a:t>
            </a:r>
            <a:r>
              <a:rPr lang="en-US" dirty="0"/>
              <a:t> de carbon al </a:t>
            </a:r>
            <a:r>
              <a:rPr lang="en-US" dirty="0" err="1"/>
              <a:t>fiecărui</a:t>
            </a:r>
            <a:r>
              <a:rPr lang="en-US" dirty="0"/>
              <a:t> </a:t>
            </a:r>
            <a:r>
              <a:rPr lang="en-US" dirty="0" err="1"/>
              <a:t>combustibil</a:t>
            </a:r>
            <a:r>
              <a:rPr lang="en-US" dirty="0"/>
              <a:t> </a:t>
            </a:r>
            <a:r>
              <a:rPr lang="en-US" dirty="0" err="1"/>
              <a:t>și</a:t>
            </a:r>
            <a:r>
              <a:rPr lang="en-US" dirty="0"/>
              <a:t> </a:t>
            </a:r>
            <a:r>
              <a:rPr lang="en-US" dirty="0" err="1"/>
              <a:t>acoperă</a:t>
            </a:r>
            <a:r>
              <a:rPr lang="en-US" dirty="0"/>
              <a:t> </a:t>
            </a:r>
            <a:r>
              <a:rPr lang="en-US" dirty="0" err="1"/>
              <a:t>utilizarea</a:t>
            </a:r>
            <a:r>
              <a:rPr lang="en-US" dirty="0"/>
              <a:t> </a:t>
            </a:r>
            <a:r>
              <a:rPr lang="en-US" dirty="0" err="1"/>
              <a:t>finală</a:t>
            </a:r>
            <a:r>
              <a:rPr lang="en-US" dirty="0"/>
              <a:t> a </a:t>
            </a:r>
            <a:r>
              <a:rPr lang="en-US" dirty="0" err="1"/>
              <a:t>combustibilului</a:t>
            </a:r>
            <a:r>
              <a:rPr lang="en-US" dirty="0"/>
              <a:t>.</a:t>
            </a:r>
          </a:p>
          <a:p>
            <a:pPr lvl="1"/>
            <a:r>
              <a:rPr lang="en-US" dirty="0" err="1"/>
              <a:t>Factorii</a:t>
            </a:r>
            <a:r>
              <a:rPr lang="en-US" dirty="0"/>
              <a:t> de </a:t>
            </a:r>
            <a:r>
              <a:rPr lang="en-US" dirty="0" err="1"/>
              <a:t>emisie</a:t>
            </a:r>
            <a:r>
              <a:rPr lang="en-US" dirty="0"/>
              <a:t> </a:t>
            </a:r>
            <a:r>
              <a:rPr lang="en-US" dirty="0" err="1"/>
              <a:t>pentru</a:t>
            </a:r>
            <a:r>
              <a:rPr lang="en-US" dirty="0"/>
              <a:t> </a:t>
            </a:r>
            <a:r>
              <a:rPr lang="en-US" dirty="0" err="1"/>
              <a:t>evaluarea</a:t>
            </a:r>
            <a:r>
              <a:rPr lang="en-US" dirty="0"/>
              <a:t> </a:t>
            </a:r>
            <a:r>
              <a:rPr lang="en-US" dirty="0" err="1"/>
              <a:t>ciclului</a:t>
            </a:r>
            <a:r>
              <a:rPr lang="en-US" dirty="0"/>
              <a:t> de </a:t>
            </a:r>
            <a:r>
              <a:rPr lang="en-US" dirty="0" err="1"/>
              <a:t>viață</a:t>
            </a:r>
            <a:r>
              <a:rPr lang="en-US" dirty="0"/>
              <a:t> (LCA), care, pe </a:t>
            </a:r>
            <a:r>
              <a:rPr lang="en-US" dirty="0" err="1"/>
              <a:t>lângă</a:t>
            </a:r>
            <a:r>
              <a:rPr lang="en-US" dirty="0"/>
              <a:t> </a:t>
            </a:r>
            <a:r>
              <a:rPr lang="en-US" dirty="0" err="1"/>
              <a:t>utilizarea</a:t>
            </a:r>
            <a:r>
              <a:rPr lang="en-US" dirty="0"/>
              <a:t> </a:t>
            </a:r>
            <a:r>
              <a:rPr lang="en-US" dirty="0" err="1"/>
              <a:t>finală</a:t>
            </a:r>
            <a:r>
              <a:rPr lang="en-US" dirty="0"/>
              <a:t> a </a:t>
            </a:r>
            <a:r>
              <a:rPr lang="en-US" dirty="0" err="1"/>
              <a:t>combustibilului</a:t>
            </a:r>
            <a:r>
              <a:rPr lang="en-US" dirty="0"/>
              <a:t>, </a:t>
            </a:r>
            <a:r>
              <a:rPr lang="en-US" dirty="0" err="1"/>
              <a:t>acoperă</a:t>
            </a:r>
            <a:r>
              <a:rPr lang="en-US" dirty="0"/>
              <a:t> </a:t>
            </a:r>
            <a:r>
              <a:rPr lang="en-US" dirty="0" err="1"/>
              <a:t>și</a:t>
            </a:r>
            <a:r>
              <a:rPr lang="en-US" dirty="0"/>
              <a:t> </a:t>
            </a:r>
            <a:r>
              <a:rPr lang="en-US" dirty="0" err="1"/>
              <a:t>toate</a:t>
            </a:r>
            <a:r>
              <a:rPr lang="en-US" dirty="0"/>
              <a:t> </a:t>
            </a:r>
            <a:r>
              <a:rPr lang="en-US" dirty="0" err="1"/>
              <a:t>emisiile</a:t>
            </a:r>
            <a:r>
              <a:rPr lang="en-US" dirty="0"/>
              <a:t> din </a:t>
            </a:r>
            <a:r>
              <a:rPr lang="en-US" dirty="0" err="1"/>
              <a:t>lanțul</a:t>
            </a:r>
            <a:r>
              <a:rPr lang="en-US" dirty="0"/>
              <a:t> de </a:t>
            </a:r>
            <a:r>
              <a:rPr lang="en-US" dirty="0" err="1"/>
              <a:t>aprovizionare</a:t>
            </a:r>
            <a:r>
              <a:rPr lang="en-US" dirty="0"/>
              <a:t>, </a:t>
            </a:r>
            <a:r>
              <a:rPr lang="en-US" dirty="0" err="1"/>
              <a:t>și</a:t>
            </a:r>
            <a:r>
              <a:rPr lang="en-US" dirty="0"/>
              <a:t> </a:t>
            </a:r>
            <a:r>
              <a:rPr lang="en-US" dirty="0" err="1"/>
              <a:t>anume</a:t>
            </a:r>
            <a:r>
              <a:rPr lang="en-US" dirty="0"/>
              <a:t> </a:t>
            </a:r>
            <a:r>
              <a:rPr lang="en-US" dirty="0" err="1"/>
              <a:t>emisiile</a:t>
            </a:r>
            <a:r>
              <a:rPr lang="en-US" dirty="0"/>
              <a:t> </a:t>
            </a:r>
            <a:r>
              <a:rPr lang="en-US" dirty="0" err="1"/>
              <a:t>provenite</a:t>
            </a:r>
            <a:r>
              <a:rPr lang="en-US" dirty="0"/>
              <a:t> din </a:t>
            </a:r>
            <a:r>
              <a:rPr lang="en-US" dirty="0" err="1"/>
              <a:t>exploatarea</a:t>
            </a:r>
            <a:r>
              <a:rPr lang="en-US" dirty="0"/>
              <a:t>, </a:t>
            </a:r>
            <a:r>
              <a:rPr lang="en-US" dirty="0" err="1"/>
              <a:t>transportul</a:t>
            </a:r>
            <a:r>
              <a:rPr lang="en-US" dirty="0"/>
              <a:t> </a:t>
            </a:r>
            <a:r>
              <a:rPr lang="en-US" dirty="0" err="1"/>
              <a:t>și</a:t>
            </a:r>
            <a:r>
              <a:rPr lang="en-US" dirty="0"/>
              <a:t> </a:t>
            </a:r>
            <a:r>
              <a:rPr lang="en-US" dirty="0" err="1"/>
              <a:t>prelucrarea</a:t>
            </a:r>
            <a:r>
              <a:rPr lang="en-US" dirty="0"/>
              <a:t> </a:t>
            </a:r>
            <a:r>
              <a:rPr lang="en-US" dirty="0" err="1"/>
              <a:t>combustibilului</a:t>
            </a:r>
            <a:r>
              <a:rPr lang="en-US" dirty="0"/>
              <a:t>. </a:t>
            </a:r>
          </a:p>
          <a:p>
            <a:pPr marL="0" indent="0">
              <a:buNone/>
            </a:pPr>
            <a:r>
              <a:rPr lang="en-US" dirty="0" err="1"/>
              <a:t>Factorii</a:t>
            </a:r>
            <a:r>
              <a:rPr lang="en-US" dirty="0"/>
              <a:t> de </a:t>
            </a:r>
            <a:r>
              <a:rPr lang="en-US" dirty="0" err="1"/>
              <a:t>emisie</a:t>
            </a:r>
            <a:r>
              <a:rPr lang="en-US" dirty="0"/>
              <a:t> standard sunt </a:t>
            </a:r>
            <a:r>
              <a:rPr lang="en-US" dirty="0" err="1"/>
              <a:t>disponibili</a:t>
            </a:r>
            <a:r>
              <a:rPr lang="en-US" dirty="0"/>
              <a:t> </a:t>
            </a:r>
            <a:r>
              <a:rPr lang="en-US" dirty="0" err="1"/>
              <a:t>pentru</a:t>
            </a:r>
            <a:r>
              <a:rPr lang="en-US" dirty="0"/>
              <a:t> </a:t>
            </a:r>
            <a:r>
              <a:rPr lang="en-US" dirty="0" err="1"/>
              <a:t>diferiți</a:t>
            </a:r>
            <a:r>
              <a:rPr lang="en-US" dirty="0"/>
              <a:t> </a:t>
            </a:r>
            <a:r>
              <a:rPr lang="en-US" dirty="0" err="1"/>
              <a:t>combustibili</a:t>
            </a:r>
            <a:r>
              <a:rPr lang="en-US" dirty="0"/>
              <a:t>, </a:t>
            </a:r>
            <a:r>
              <a:rPr lang="en-US" dirty="0" err="1"/>
              <a:t>însă</a:t>
            </a:r>
            <a:r>
              <a:rPr lang="en-US" dirty="0"/>
              <a:t> </a:t>
            </a:r>
            <a:r>
              <a:rPr lang="en-US" dirty="0" err="1"/>
              <a:t>puteți</a:t>
            </a:r>
            <a:r>
              <a:rPr lang="en-US" dirty="0"/>
              <a:t> </a:t>
            </a:r>
            <a:r>
              <a:rPr lang="en-US" dirty="0" err="1"/>
              <a:t>alege</a:t>
            </a:r>
            <a:r>
              <a:rPr lang="en-US" dirty="0"/>
              <a:t> </a:t>
            </a:r>
            <a:r>
              <a:rPr lang="en-US" dirty="0" err="1"/>
              <a:t>și</a:t>
            </a:r>
            <a:r>
              <a:rPr lang="en-US" dirty="0"/>
              <a:t> </a:t>
            </a:r>
            <a:r>
              <a:rPr lang="en-US" dirty="0" err="1"/>
              <a:t>factorii</a:t>
            </a:r>
            <a:r>
              <a:rPr lang="en-US" dirty="0"/>
              <a:t> de </a:t>
            </a:r>
            <a:r>
              <a:rPr lang="en-US" dirty="0" err="1"/>
              <a:t>emisie</a:t>
            </a:r>
            <a:r>
              <a:rPr lang="en-US" dirty="0"/>
              <a:t> </a:t>
            </a:r>
            <a:r>
              <a:rPr lang="en-US" dirty="0" err="1"/>
              <a:t>mai</a:t>
            </a:r>
            <a:r>
              <a:rPr lang="en-US" dirty="0"/>
              <a:t> </a:t>
            </a:r>
            <a:r>
              <a:rPr lang="en-US" dirty="0" err="1"/>
              <a:t>adecvați</a:t>
            </a:r>
            <a:r>
              <a:rPr lang="en-US" dirty="0"/>
              <a:t> </a:t>
            </a:r>
            <a:r>
              <a:rPr lang="en-US" dirty="0" err="1"/>
              <a:t>pentru</a:t>
            </a:r>
            <a:r>
              <a:rPr lang="en-US" dirty="0"/>
              <a:t> </a:t>
            </a:r>
            <a:r>
              <a:rPr lang="en-US" dirty="0" err="1"/>
              <a:t>contextul</a:t>
            </a:r>
            <a:r>
              <a:rPr lang="en-US" dirty="0"/>
              <a:t> </a:t>
            </a:r>
            <a:r>
              <a:rPr lang="en-US" dirty="0" err="1"/>
              <a:t>dvs</a:t>
            </a:r>
            <a:r>
              <a:rPr lang="en-US" dirty="0"/>
              <a:t>. local.</a:t>
            </a:r>
          </a:p>
          <a:p>
            <a:pPr marL="0" indent="0">
              <a:buNone/>
            </a:pPr>
            <a:r>
              <a:rPr lang="en-US" dirty="0" err="1"/>
              <a:t>Trebuie</a:t>
            </a:r>
            <a:r>
              <a:rPr lang="en-US" dirty="0"/>
              <a:t> </a:t>
            </a:r>
            <a:r>
              <a:rPr lang="en-US" dirty="0" err="1"/>
              <a:t>să</a:t>
            </a:r>
            <a:r>
              <a:rPr lang="en-US" dirty="0"/>
              <a:t> </a:t>
            </a:r>
            <a:r>
              <a:rPr lang="en-US" dirty="0" err="1"/>
              <a:t>calculați</a:t>
            </a:r>
            <a:r>
              <a:rPr lang="en-US" dirty="0"/>
              <a:t> </a:t>
            </a:r>
            <a:r>
              <a:rPr lang="en-US" dirty="0" err="1"/>
              <a:t>factorii</a:t>
            </a:r>
            <a:r>
              <a:rPr lang="en-US" dirty="0"/>
              <a:t> </a:t>
            </a:r>
            <a:r>
              <a:rPr lang="en-US" dirty="0" err="1"/>
              <a:t>locali</a:t>
            </a:r>
            <a:r>
              <a:rPr lang="en-US" dirty="0"/>
              <a:t> de </a:t>
            </a:r>
            <a:r>
              <a:rPr lang="en-US" dirty="0" err="1"/>
              <a:t>emisie</a:t>
            </a:r>
            <a:r>
              <a:rPr lang="en-US" dirty="0"/>
              <a:t> </a:t>
            </a:r>
            <a:r>
              <a:rPr lang="en-US" dirty="0" err="1"/>
              <a:t>pentru</a:t>
            </a:r>
            <a:r>
              <a:rPr lang="en-US" dirty="0"/>
              <a:t> </a:t>
            </a:r>
            <a:r>
              <a:rPr lang="en-US" dirty="0" err="1"/>
              <a:t>electricitate</a:t>
            </a:r>
            <a:r>
              <a:rPr lang="en-US" dirty="0"/>
              <a:t> </a:t>
            </a:r>
            <a:r>
              <a:rPr lang="en-US" dirty="0" err="1"/>
              <a:t>și</a:t>
            </a:r>
            <a:r>
              <a:rPr lang="en-US" dirty="0"/>
              <a:t> </a:t>
            </a:r>
            <a:r>
              <a:rPr lang="en-US" dirty="0" err="1"/>
              <a:t>căldură</a:t>
            </a:r>
            <a:r>
              <a:rPr lang="en-US" dirty="0"/>
              <a:t> / </a:t>
            </a:r>
            <a:r>
              <a:rPr lang="en-US" dirty="0" err="1"/>
              <a:t>răcire</a:t>
            </a:r>
            <a:r>
              <a:rPr lang="en-US" dirty="0"/>
              <a:t>, pe </a:t>
            </a:r>
            <a:r>
              <a:rPr lang="en-US" dirty="0" err="1"/>
              <a:t>baza</a:t>
            </a:r>
            <a:r>
              <a:rPr lang="en-US" dirty="0"/>
              <a:t> </a:t>
            </a:r>
            <a:r>
              <a:rPr lang="en-US" dirty="0" err="1"/>
              <a:t>mixului</a:t>
            </a:r>
            <a:r>
              <a:rPr lang="en-US" dirty="0"/>
              <a:t> local de </a:t>
            </a:r>
            <a:r>
              <a:rPr lang="en-US" dirty="0" err="1"/>
              <a:t>producere</a:t>
            </a:r>
            <a:r>
              <a:rPr lang="en-US" dirty="0"/>
              <a:t> a </a:t>
            </a:r>
            <a:r>
              <a:rPr lang="en-US" dirty="0" err="1"/>
              <a:t>energiei</a:t>
            </a:r>
            <a:r>
              <a:rPr lang="en-US" dirty="0"/>
              <a:t>. </a:t>
            </a:r>
            <a:r>
              <a:rPr lang="en-US" dirty="0" err="1"/>
              <a:t>Pentru</a:t>
            </a:r>
            <a:r>
              <a:rPr lang="en-US" dirty="0"/>
              <a:t> a </a:t>
            </a:r>
            <a:r>
              <a:rPr lang="en-US" dirty="0" err="1"/>
              <a:t>arăta</a:t>
            </a:r>
            <a:r>
              <a:rPr lang="en-US" dirty="0"/>
              <a:t>, de </a:t>
            </a:r>
            <a:r>
              <a:rPr lang="en-US" dirty="0" err="1"/>
              <a:t>asemenea</a:t>
            </a:r>
            <a:r>
              <a:rPr lang="en-US" dirty="0"/>
              <a:t>, </a:t>
            </a:r>
            <a:r>
              <a:rPr lang="en-US" dirty="0" err="1"/>
              <a:t>efectul</a:t>
            </a:r>
            <a:r>
              <a:rPr lang="en-US" dirty="0"/>
              <a:t> </a:t>
            </a:r>
            <a:r>
              <a:rPr lang="en-US" dirty="0" err="1"/>
              <a:t>modificărilor</a:t>
            </a:r>
            <a:r>
              <a:rPr lang="en-US" dirty="0"/>
              <a:t> </a:t>
            </a:r>
            <a:r>
              <a:rPr lang="en-US" dirty="0" err="1"/>
              <a:t>în</a:t>
            </a:r>
            <a:r>
              <a:rPr lang="en-US" dirty="0"/>
              <a:t> </a:t>
            </a:r>
            <a:r>
              <a:rPr lang="en-US" dirty="0" err="1"/>
              <a:t>mixul</a:t>
            </a:r>
            <a:r>
              <a:rPr lang="en-US" dirty="0"/>
              <a:t> </a:t>
            </a:r>
            <a:r>
              <a:rPr lang="en-US" dirty="0" err="1"/>
              <a:t>național</a:t>
            </a:r>
            <a:r>
              <a:rPr lang="en-US" dirty="0"/>
              <a:t> de </a:t>
            </a:r>
            <a:r>
              <a:rPr lang="en-US" dirty="0" err="1"/>
              <a:t>rețele</a:t>
            </a:r>
            <a:r>
              <a:rPr lang="en-US" dirty="0"/>
              <a:t> </a:t>
            </a:r>
            <a:r>
              <a:rPr lang="en-US" dirty="0" err="1"/>
              <a:t>electrice</a:t>
            </a:r>
            <a:r>
              <a:rPr lang="en-US" dirty="0"/>
              <a:t>, </a:t>
            </a:r>
            <a:r>
              <a:rPr lang="en-US" dirty="0" err="1"/>
              <a:t>trebuie</a:t>
            </a:r>
            <a:r>
              <a:rPr lang="en-US" dirty="0"/>
              <a:t> </a:t>
            </a:r>
            <a:r>
              <a:rPr lang="en-US" dirty="0" err="1"/>
              <a:t>să</a:t>
            </a:r>
            <a:r>
              <a:rPr lang="en-US" dirty="0"/>
              <a:t> </a:t>
            </a:r>
            <a:r>
              <a:rPr lang="en-US" dirty="0" err="1"/>
              <a:t>precizați</a:t>
            </a:r>
            <a:r>
              <a:rPr lang="en-US" dirty="0"/>
              <a:t> </a:t>
            </a:r>
            <a:r>
              <a:rPr lang="en-US" dirty="0" err="1"/>
              <a:t>factorul</a:t>
            </a:r>
            <a:r>
              <a:rPr lang="en-US" dirty="0"/>
              <a:t> </a:t>
            </a:r>
            <a:r>
              <a:rPr lang="en-US" dirty="0" err="1"/>
              <a:t>național</a:t>
            </a:r>
            <a:r>
              <a:rPr lang="en-US" dirty="0"/>
              <a:t> de </a:t>
            </a:r>
            <a:r>
              <a:rPr lang="en-US" dirty="0" err="1"/>
              <a:t>emisie</a:t>
            </a:r>
            <a:r>
              <a:rPr lang="en-US" dirty="0"/>
              <a:t> </a:t>
            </a:r>
            <a:r>
              <a:rPr lang="en-US" dirty="0" err="1"/>
              <a:t>pentru</a:t>
            </a:r>
            <a:r>
              <a:rPr lang="en-US" dirty="0"/>
              <a:t> </a:t>
            </a:r>
            <a:r>
              <a:rPr lang="en-US" dirty="0" err="1"/>
              <a:t>electricitate</a:t>
            </a:r>
            <a:r>
              <a:rPr lang="en-US" dirty="0"/>
              <a:t>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GB" i="1" dirty="0"/>
              <a:t>*</a:t>
            </a:r>
            <a:r>
              <a:rPr lang="en-GB" i="1" dirty="0" err="1"/>
              <a:t>echivalentul</a:t>
            </a:r>
            <a:r>
              <a:rPr lang="en-GB" i="1" dirty="0"/>
              <a:t> de CO</a:t>
            </a:r>
            <a:r>
              <a:rPr lang="en-GB" i="1" baseline="-25000" dirty="0"/>
              <a:t>2</a:t>
            </a:r>
            <a:r>
              <a:rPr lang="en-GB" i="1" dirty="0"/>
              <a:t> se </a:t>
            </a:r>
            <a:r>
              <a:rPr lang="en-GB" i="1" dirty="0" err="1"/>
              <a:t>va</a:t>
            </a:r>
            <a:r>
              <a:rPr lang="en-GB" i="1" dirty="0"/>
              <a:t> </a:t>
            </a:r>
            <a:r>
              <a:rPr lang="en-GB" i="1" dirty="0" err="1"/>
              <a:t>utiliza</a:t>
            </a:r>
            <a:r>
              <a:rPr lang="en-GB" i="1" dirty="0"/>
              <a:t> </a:t>
            </a:r>
            <a:r>
              <a:rPr lang="en-GB" i="1" dirty="0" err="1"/>
              <a:t>daca</a:t>
            </a:r>
            <a:r>
              <a:rPr lang="en-GB" i="1" dirty="0"/>
              <a:t> </a:t>
            </a:r>
            <a:r>
              <a:rPr lang="en-GB" i="1" dirty="0" err="1"/>
              <a:t>luati</a:t>
            </a:r>
            <a:r>
              <a:rPr lang="en-GB" i="1" dirty="0"/>
              <a:t> in </a:t>
            </a:r>
            <a:r>
              <a:rPr lang="en-GB" i="1" dirty="0" err="1"/>
              <a:t>calcul</a:t>
            </a:r>
            <a:r>
              <a:rPr lang="en-GB" i="1" dirty="0"/>
              <a:t> </a:t>
            </a:r>
            <a:r>
              <a:rPr lang="en-GB" i="1" dirty="0" err="1"/>
              <a:t>si</a:t>
            </a:r>
            <a:r>
              <a:rPr lang="en-GB" i="1" dirty="0"/>
              <a:t> </a:t>
            </a:r>
            <a:r>
              <a:rPr lang="en-GB" i="1" dirty="0" err="1"/>
              <a:t>gazele</a:t>
            </a:r>
            <a:r>
              <a:rPr lang="en-GB" i="1" dirty="0"/>
              <a:t> cu effect de sera ca </a:t>
            </a:r>
            <a:r>
              <a:rPr lang="en-GB" i="1" dirty="0" err="1"/>
              <a:t>fiind</a:t>
            </a:r>
            <a:r>
              <a:rPr lang="en-GB" i="1" dirty="0"/>
              <a:t> tot CO</a:t>
            </a:r>
            <a:r>
              <a:rPr lang="en-GB" i="1" baseline="-25000" dirty="0"/>
              <a:t>2</a:t>
            </a:r>
            <a:endParaRPr lang="en-GB" i="1" dirty="0"/>
          </a:p>
        </p:txBody>
      </p:sp>
      <p:sp>
        <p:nvSpPr>
          <p:cNvPr id="6" name="Pil: sparr 5">
            <a:extLst>
              <a:ext uri="{FF2B5EF4-FFF2-40B4-BE49-F238E27FC236}">
                <a16:creationId xmlns:a16="http://schemas.microsoft.com/office/drawing/2014/main" id="{F1BBF705-2577-4612-815C-684E83BDD41A}"/>
              </a:ext>
            </a:extLst>
          </p:cNvPr>
          <p:cNvSpPr/>
          <p:nvPr/>
        </p:nvSpPr>
        <p:spPr>
          <a:xfrm rot="5400000">
            <a:off x="306546" y="891601"/>
            <a:ext cx="2638697" cy="1447800"/>
          </a:xfrm>
          <a:prstGeom prst="chevron">
            <a:avLst/>
          </a:prstGeom>
          <a:solidFill>
            <a:srgbClr val="006666"/>
          </a:solidFill>
          <a:ln>
            <a:solidFill>
              <a:srgbClr val="0066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en-GB" sz="1400" dirty="0">
              <a:solidFill>
                <a:schemeClr val="tx1"/>
              </a:solidFill>
            </a:endParaRPr>
          </a:p>
          <a:p>
            <a:pPr algn="ctr"/>
            <a:endParaRPr lang="en-GB" sz="1400" dirty="0">
              <a:solidFill>
                <a:schemeClr val="bg1"/>
              </a:solidFill>
            </a:endParaRPr>
          </a:p>
          <a:p>
            <a:pPr algn="ctr"/>
            <a:endParaRPr lang="en-GB" sz="1400" dirty="0">
              <a:solidFill>
                <a:schemeClr val="bg1"/>
              </a:solidFill>
            </a:endParaRPr>
          </a:p>
          <a:p>
            <a:pPr algn="ctr"/>
            <a:endParaRPr lang="en-GB" sz="1400" dirty="0">
              <a:solidFill>
                <a:schemeClr val="bg1"/>
              </a:solidFill>
            </a:endParaRPr>
          </a:p>
          <a:p>
            <a:pPr algn="ctr"/>
            <a:endParaRPr lang="en-GB" sz="1400" dirty="0">
              <a:solidFill>
                <a:schemeClr val="bg1"/>
              </a:solidFill>
            </a:endParaRPr>
          </a:p>
          <a:p>
            <a:pPr algn="ctr"/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10" name="Pil: sparr 9">
            <a:extLst>
              <a:ext uri="{FF2B5EF4-FFF2-40B4-BE49-F238E27FC236}">
                <a16:creationId xmlns:a16="http://schemas.microsoft.com/office/drawing/2014/main" id="{746BA3AD-FC70-4C7A-BAD6-77B9E8C1E6D4}"/>
              </a:ext>
            </a:extLst>
          </p:cNvPr>
          <p:cNvSpPr/>
          <p:nvPr/>
        </p:nvSpPr>
        <p:spPr>
          <a:xfrm>
            <a:off x="497802" y="1500768"/>
            <a:ext cx="1669665" cy="318053"/>
          </a:xfrm>
          <a:prstGeom prst="chevron">
            <a:avLst/>
          </a:prstGeom>
          <a:solidFill>
            <a:schemeClr val="bg1"/>
          </a:solidFill>
          <a:ln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00" dirty="0" err="1">
                <a:solidFill>
                  <a:srgbClr val="009999"/>
                </a:solidFill>
              </a:rPr>
              <a:t>Energie</a:t>
            </a:r>
            <a:r>
              <a:rPr lang="en-GB" sz="1300" dirty="0">
                <a:solidFill>
                  <a:srgbClr val="009999"/>
                </a:solidFill>
              </a:rPr>
              <a:t> </a:t>
            </a:r>
            <a:r>
              <a:rPr lang="en-GB" sz="1300" dirty="0" err="1">
                <a:solidFill>
                  <a:srgbClr val="009999"/>
                </a:solidFill>
              </a:rPr>
              <a:t>furnizata</a:t>
            </a:r>
            <a:endParaRPr lang="en-GB" sz="1300" dirty="0">
              <a:solidFill>
                <a:srgbClr val="009999"/>
              </a:solidFill>
            </a:endParaRPr>
          </a:p>
        </p:txBody>
      </p:sp>
      <p:sp>
        <p:nvSpPr>
          <p:cNvPr id="11" name="Pil: sparr 10">
            <a:extLst>
              <a:ext uri="{FF2B5EF4-FFF2-40B4-BE49-F238E27FC236}">
                <a16:creationId xmlns:a16="http://schemas.microsoft.com/office/drawing/2014/main" id="{E82477B2-F267-44C7-83BE-6E91F6B91684}"/>
              </a:ext>
            </a:extLst>
          </p:cNvPr>
          <p:cNvSpPr/>
          <p:nvPr/>
        </p:nvSpPr>
        <p:spPr>
          <a:xfrm>
            <a:off x="497802" y="1102029"/>
            <a:ext cx="1669665" cy="318053"/>
          </a:xfrm>
          <a:prstGeom prst="chevron">
            <a:avLst/>
          </a:prstGeom>
          <a:solidFill>
            <a:schemeClr val="bg1"/>
          </a:solidFill>
          <a:ln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00" dirty="0" err="1">
                <a:solidFill>
                  <a:srgbClr val="009999"/>
                </a:solidFill>
              </a:rPr>
              <a:t>Energie</a:t>
            </a:r>
            <a:r>
              <a:rPr lang="en-GB" sz="1300" dirty="0">
                <a:solidFill>
                  <a:srgbClr val="009999"/>
                </a:solidFill>
              </a:rPr>
              <a:t> </a:t>
            </a:r>
            <a:r>
              <a:rPr lang="en-GB" sz="1300" dirty="0" err="1">
                <a:solidFill>
                  <a:srgbClr val="009999"/>
                </a:solidFill>
              </a:rPr>
              <a:t>utilizata</a:t>
            </a:r>
            <a:endParaRPr lang="en-GB" sz="1300" dirty="0">
              <a:solidFill>
                <a:srgbClr val="009999"/>
              </a:solidFill>
            </a:endParaRPr>
          </a:p>
        </p:txBody>
      </p:sp>
      <p:sp>
        <p:nvSpPr>
          <p:cNvPr id="12" name="textruta 11">
            <a:extLst>
              <a:ext uri="{FF2B5EF4-FFF2-40B4-BE49-F238E27FC236}">
                <a16:creationId xmlns:a16="http://schemas.microsoft.com/office/drawing/2014/main" id="{1DA5E88C-2516-47F4-88D2-E42870078858}"/>
              </a:ext>
            </a:extLst>
          </p:cNvPr>
          <p:cNvSpPr txBox="1"/>
          <p:nvPr/>
        </p:nvSpPr>
        <p:spPr>
          <a:xfrm rot="16200000">
            <a:off x="1884514" y="1198298"/>
            <a:ext cx="11231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>
                <a:solidFill>
                  <a:srgbClr val="006666"/>
                </a:solidFill>
              </a:rPr>
              <a:t>Anul</a:t>
            </a:r>
            <a:r>
              <a:rPr lang="en-GB" sz="1400" dirty="0">
                <a:solidFill>
                  <a:srgbClr val="006666"/>
                </a:solidFill>
              </a:rPr>
              <a:t> de </a:t>
            </a:r>
            <a:r>
              <a:rPr lang="en-GB" sz="1400" dirty="0" err="1">
                <a:solidFill>
                  <a:srgbClr val="006666"/>
                </a:solidFill>
              </a:rPr>
              <a:t>baza</a:t>
            </a:r>
            <a:endParaRPr lang="en-GB" sz="1400" dirty="0">
              <a:solidFill>
                <a:srgbClr val="006666"/>
              </a:solidFill>
            </a:endParaRPr>
          </a:p>
        </p:txBody>
      </p:sp>
      <p:sp>
        <p:nvSpPr>
          <p:cNvPr id="18" name="textruta 17">
            <a:extLst>
              <a:ext uri="{FF2B5EF4-FFF2-40B4-BE49-F238E27FC236}">
                <a16:creationId xmlns:a16="http://schemas.microsoft.com/office/drawing/2014/main" id="{F1668080-ADBB-4C90-B1A2-47F27757F0D7}"/>
              </a:ext>
            </a:extLst>
          </p:cNvPr>
          <p:cNvSpPr txBox="1"/>
          <p:nvPr/>
        </p:nvSpPr>
        <p:spPr>
          <a:xfrm>
            <a:off x="823322" y="3627876"/>
            <a:ext cx="16350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i="1" dirty="0">
                <a:solidFill>
                  <a:schemeClr val="accent2">
                    <a:lumMod val="75000"/>
                  </a:schemeClr>
                </a:solidFill>
              </a:rPr>
              <a:t>- </a:t>
            </a:r>
            <a:r>
              <a:rPr lang="en-GB" sz="1200" i="1" dirty="0" err="1">
                <a:solidFill>
                  <a:schemeClr val="accent2">
                    <a:lumMod val="75000"/>
                  </a:schemeClr>
                </a:solidFill>
              </a:rPr>
              <a:t>Factori</a:t>
            </a:r>
            <a:r>
              <a:rPr lang="en-GB" sz="1200" i="1" dirty="0">
                <a:solidFill>
                  <a:schemeClr val="accent2">
                    <a:lumMod val="75000"/>
                  </a:schemeClr>
                </a:solidFill>
              </a:rPr>
              <a:t> de </a:t>
            </a:r>
            <a:r>
              <a:rPr lang="en-GB" sz="1200" i="1" dirty="0" err="1">
                <a:solidFill>
                  <a:schemeClr val="accent2">
                    <a:lumMod val="75000"/>
                  </a:schemeClr>
                </a:solidFill>
              </a:rPr>
              <a:t>emisie</a:t>
            </a:r>
            <a:r>
              <a:rPr lang="en-GB" sz="1200" i="1" dirty="0">
                <a:solidFill>
                  <a:schemeClr val="accent2">
                    <a:lumMod val="75000"/>
                  </a:schemeClr>
                </a:solidFill>
              </a:rPr>
              <a:t> IPCC</a:t>
            </a:r>
          </a:p>
          <a:p>
            <a:pPr algn="ctr"/>
            <a:r>
              <a:rPr lang="en-GB" sz="1200" i="1" dirty="0">
                <a:solidFill>
                  <a:schemeClr val="accent2">
                    <a:lumMod val="75000"/>
                  </a:schemeClr>
                </a:solidFill>
              </a:rPr>
              <a:t>- </a:t>
            </a:r>
            <a:r>
              <a:rPr lang="en-GB" sz="1200" i="1" dirty="0" err="1">
                <a:solidFill>
                  <a:schemeClr val="accent2">
                    <a:lumMod val="75000"/>
                  </a:schemeClr>
                </a:solidFill>
              </a:rPr>
              <a:t>Factori</a:t>
            </a:r>
            <a:r>
              <a:rPr lang="en-GB" sz="1200" i="1" dirty="0">
                <a:solidFill>
                  <a:schemeClr val="accent2">
                    <a:lumMod val="75000"/>
                  </a:schemeClr>
                </a:solidFill>
              </a:rPr>
              <a:t> de </a:t>
            </a:r>
            <a:r>
              <a:rPr lang="en-GB" sz="1200" i="1" dirty="0" err="1">
                <a:solidFill>
                  <a:schemeClr val="accent2">
                    <a:lumMod val="75000"/>
                  </a:schemeClr>
                </a:solidFill>
              </a:rPr>
              <a:t>emisie</a:t>
            </a:r>
            <a:r>
              <a:rPr lang="en-GB" sz="1200" i="1" dirty="0">
                <a:solidFill>
                  <a:schemeClr val="accent2">
                    <a:lumMod val="75000"/>
                  </a:schemeClr>
                </a:solidFill>
              </a:rPr>
              <a:t> LCA</a:t>
            </a:r>
          </a:p>
        </p:txBody>
      </p:sp>
      <p:sp>
        <p:nvSpPr>
          <p:cNvPr id="3" name="Ellips 2">
            <a:extLst>
              <a:ext uri="{FF2B5EF4-FFF2-40B4-BE49-F238E27FC236}">
                <a16:creationId xmlns:a16="http://schemas.microsoft.com/office/drawing/2014/main" id="{03F9962A-89B2-435F-8605-A32A3079D862}"/>
              </a:ext>
            </a:extLst>
          </p:cNvPr>
          <p:cNvSpPr/>
          <p:nvPr/>
        </p:nvSpPr>
        <p:spPr>
          <a:xfrm>
            <a:off x="1219931" y="1897947"/>
            <a:ext cx="827935" cy="828000"/>
          </a:xfrm>
          <a:prstGeom prst="ellipse">
            <a:avLst/>
          </a:prstGeom>
          <a:gradFill>
            <a:gsLst>
              <a:gs pos="99867">
                <a:srgbClr val="C7D5ED"/>
              </a:gs>
              <a:gs pos="99734">
                <a:srgbClr val="C7D5ED"/>
              </a:gs>
              <a:gs pos="99468">
                <a:srgbClr val="C7D5ED"/>
              </a:gs>
              <a:gs pos="98937">
                <a:srgbClr val="C6D4ED"/>
              </a:gs>
              <a:gs pos="78000">
                <a:srgbClr val="79A9B8"/>
              </a:gs>
              <a:gs pos="72000">
                <a:srgbClr val="006666"/>
              </a:gs>
              <a:gs pos="55000">
                <a:schemeClr val="bg1"/>
              </a:gs>
              <a:gs pos="100000">
                <a:srgbClr val="006666"/>
              </a:gs>
              <a:gs pos="15000">
                <a:schemeClr val="bg1"/>
              </a:gs>
              <a:gs pos="26000">
                <a:schemeClr val="bg1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5891EE2C-CE43-41A8-BF5A-66B3AF8CE348}"/>
              </a:ext>
            </a:extLst>
          </p:cNvPr>
          <p:cNvSpPr/>
          <p:nvPr/>
        </p:nvSpPr>
        <p:spPr>
          <a:xfrm>
            <a:off x="1167177" y="2086028"/>
            <a:ext cx="933442" cy="4771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400" b="1" dirty="0">
                <a:solidFill>
                  <a:schemeClr val="accent2">
                    <a:lumMod val="75000"/>
                  </a:schemeClr>
                </a:solidFill>
              </a:rPr>
              <a:t>Emisii de CO</a:t>
            </a:r>
            <a:r>
              <a:rPr lang="sv-SE" sz="1400" b="1" baseline="-25000" dirty="0">
                <a:solidFill>
                  <a:schemeClr val="accent2">
                    <a:lumMod val="75000"/>
                  </a:schemeClr>
                </a:solidFill>
              </a:rPr>
              <a:t>2</a:t>
            </a:r>
            <a:endParaRPr lang="sv-SE" sz="1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15" name="Rak koppling 14">
            <a:extLst>
              <a:ext uri="{FF2B5EF4-FFF2-40B4-BE49-F238E27FC236}">
                <a16:creationId xmlns:a16="http://schemas.microsoft.com/office/drawing/2014/main" id="{9ECFABBF-3CFD-4DE0-BFFD-2310E3B746CC}"/>
              </a:ext>
            </a:extLst>
          </p:cNvPr>
          <p:cNvCxnSpPr>
            <a:cxnSpLocks/>
          </p:cNvCxnSpPr>
          <p:nvPr/>
        </p:nvCxnSpPr>
        <p:spPr>
          <a:xfrm>
            <a:off x="1626932" y="2561988"/>
            <a:ext cx="0" cy="1047987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2967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B06F3BB-5C43-4032-A93A-6A4E054ADE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9134" y="365125"/>
            <a:ext cx="8174665" cy="1325563"/>
          </a:xfrm>
        </p:spPr>
        <p:txBody>
          <a:bodyPr/>
          <a:lstStyle/>
          <a:p>
            <a:r>
              <a:rPr lang="en-GB" dirty="0"/>
              <a:t>GHID </a:t>
            </a:r>
            <a:r>
              <a:rPr lang="en-GB" dirty="0" err="1"/>
              <a:t>si</a:t>
            </a:r>
            <a:r>
              <a:rPr lang="en-GB" dirty="0"/>
              <a:t> </a:t>
            </a:r>
            <a:r>
              <a:rPr lang="en-GB" dirty="0" err="1"/>
              <a:t>sabloane</a:t>
            </a:r>
            <a:endParaRPr lang="en-GB" dirty="0"/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278022BE-312D-4C48-B7B3-221947A0E5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179134" y="1825625"/>
            <a:ext cx="8174666" cy="4351338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GB" dirty="0" err="1"/>
              <a:t>Pentru</a:t>
            </a:r>
            <a:r>
              <a:rPr lang="en-GB" dirty="0"/>
              <a:t> </a:t>
            </a:r>
            <a:r>
              <a:rPr lang="en-GB" dirty="0" err="1"/>
              <a:t>sprijinirea</a:t>
            </a:r>
            <a:r>
              <a:rPr lang="en-GB" dirty="0"/>
              <a:t> </a:t>
            </a:r>
            <a:r>
              <a:rPr lang="en-GB" dirty="0" err="1"/>
              <a:t>semnatarilor</a:t>
            </a:r>
            <a:r>
              <a:rPr lang="en-GB" dirty="0"/>
              <a:t> in </a:t>
            </a:r>
            <a:r>
              <a:rPr lang="en-GB" dirty="0" err="1"/>
              <a:t>elkaborarea</a:t>
            </a:r>
            <a:r>
              <a:rPr lang="en-GB" dirty="0"/>
              <a:t> </a:t>
            </a:r>
            <a:r>
              <a:rPr lang="en-GB" dirty="0" err="1"/>
              <a:t>Inventarului</a:t>
            </a:r>
            <a:r>
              <a:rPr lang="en-GB" dirty="0"/>
              <a:t> de </a:t>
            </a:r>
            <a:r>
              <a:rPr lang="en-GB" dirty="0" err="1"/>
              <a:t>Emisii</a:t>
            </a:r>
            <a:r>
              <a:rPr lang="en-GB" dirty="0"/>
              <a:t> de </a:t>
            </a:r>
            <a:r>
              <a:rPr lang="en-GB" dirty="0" err="1"/>
              <a:t>Baza</a:t>
            </a:r>
            <a:r>
              <a:rPr lang="en-GB" dirty="0"/>
              <a:t>, </a:t>
            </a:r>
            <a:r>
              <a:rPr lang="en-GB" dirty="0" err="1"/>
              <a:t>puteti</a:t>
            </a:r>
            <a:r>
              <a:rPr lang="en-GB" dirty="0"/>
              <a:t> </a:t>
            </a:r>
            <a:r>
              <a:rPr lang="en-GB" dirty="0" err="1"/>
              <a:t>folosi</a:t>
            </a:r>
            <a:r>
              <a:rPr lang="en-GB" dirty="0"/>
              <a:t> </a:t>
            </a:r>
            <a:r>
              <a:rPr lang="en-GB" dirty="0" err="1"/>
              <a:t>urmatoarele</a:t>
            </a:r>
            <a:r>
              <a:rPr lang="en-GB" dirty="0"/>
              <a:t> </a:t>
            </a:r>
            <a:r>
              <a:rPr lang="en-GB" dirty="0" err="1"/>
              <a:t>documente</a:t>
            </a:r>
            <a:r>
              <a:rPr lang="en-GB" dirty="0"/>
              <a:t> utile.</a:t>
            </a:r>
          </a:p>
          <a:p>
            <a:r>
              <a:rPr lang="en-GB" dirty="0"/>
              <a:t>In </a:t>
            </a:r>
            <a:r>
              <a:rPr lang="en-GB" dirty="0" err="1"/>
              <a:t>sectiunea</a:t>
            </a:r>
            <a:r>
              <a:rPr lang="en-GB" dirty="0"/>
              <a:t> de </a:t>
            </a:r>
            <a:r>
              <a:rPr lang="en-GB" dirty="0" err="1"/>
              <a:t>biblioteca</a:t>
            </a:r>
            <a:r>
              <a:rPr lang="en-GB" dirty="0"/>
              <a:t> online as </a:t>
            </a:r>
            <a:r>
              <a:rPr lang="en-GB" dirty="0" err="1"/>
              <a:t>Biroului</a:t>
            </a:r>
            <a:r>
              <a:rPr lang="en-GB" dirty="0"/>
              <a:t> </a:t>
            </a:r>
            <a:r>
              <a:rPr lang="en-GB" dirty="0" err="1"/>
              <a:t>Pactului</a:t>
            </a:r>
            <a:r>
              <a:rPr lang="en-GB" dirty="0"/>
              <a:t> </a:t>
            </a:r>
            <a:r>
              <a:rPr lang="en-GB" dirty="0" err="1"/>
              <a:t>Preimarilor</a:t>
            </a:r>
            <a:r>
              <a:rPr lang="en-GB" dirty="0"/>
              <a:t> </a:t>
            </a:r>
            <a:r>
              <a:rPr lang="en-GB" dirty="0">
                <a:hlinkClick r:id="rId2"/>
              </a:rPr>
              <a:t>www.covenantofmayors.eu/support/library</a:t>
            </a:r>
            <a:r>
              <a:rPr lang="en-GB" dirty="0"/>
              <a:t> </a:t>
            </a:r>
          </a:p>
          <a:p>
            <a:pPr lvl="1"/>
            <a:r>
              <a:rPr lang="en-GB" i="1" dirty="0"/>
              <a:t>Un </a:t>
            </a:r>
            <a:r>
              <a:rPr lang="en-GB" i="1" dirty="0" err="1"/>
              <a:t>ghid</a:t>
            </a:r>
            <a:r>
              <a:rPr lang="en-GB" i="1" dirty="0"/>
              <a:t> </a:t>
            </a:r>
            <a:r>
              <a:rPr lang="en-GB" i="1" dirty="0" err="1"/>
              <a:t>privind</a:t>
            </a:r>
            <a:r>
              <a:rPr lang="en-GB" i="1" dirty="0"/>
              <a:t> IEB - </a:t>
            </a:r>
            <a:r>
              <a:rPr lang="en-GB" i="1" dirty="0" err="1"/>
              <a:t>Ghidul</a:t>
            </a:r>
            <a:r>
              <a:rPr lang="en-GB" i="1" dirty="0"/>
              <a:t> "Cum </a:t>
            </a:r>
            <a:r>
              <a:rPr lang="en-GB" i="1" dirty="0" err="1"/>
              <a:t>să</a:t>
            </a:r>
            <a:r>
              <a:rPr lang="en-GB" i="1" dirty="0"/>
              <a:t> </a:t>
            </a:r>
            <a:r>
              <a:rPr lang="en-GB" i="1" dirty="0" err="1"/>
              <a:t>dezvolți</a:t>
            </a:r>
            <a:r>
              <a:rPr lang="en-GB" i="1" dirty="0"/>
              <a:t> un plan de </a:t>
            </a:r>
            <a:r>
              <a:rPr lang="en-GB" i="1" dirty="0" err="1"/>
              <a:t>acțiune</a:t>
            </a:r>
            <a:r>
              <a:rPr lang="en-GB" i="1" dirty="0"/>
              <a:t> </a:t>
            </a:r>
            <a:r>
              <a:rPr lang="en-GB" i="1" dirty="0" err="1"/>
              <a:t>privind</a:t>
            </a:r>
            <a:r>
              <a:rPr lang="en-GB" i="1" dirty="0"/>
              <a:t> </a:t>
            </a:r>
            <a:r>
              <a:rPr lang="en-GB" i="1" dirty="0" err="1"/>
              <a:t>energia</a:t>
            </a:r>
            <a:r>
              <a:rPr lang="en-GB" i="1" dirty="0"/>
              <a:t> </a:t>
            </a:r>
            <a:r>
              <a:rPr lang="en-GB" i="1" dirty="0" err="1"/>
              <a:t>și</a:t>
            </a:r>
            <a:r>
              <a:rPr lang="en-GB" i="1" dirty="0"/>
              <a:t> </a:t>
            </a:r>
            <a:r>
              <a:rPr lang="en-GB" i="1" dirty="0" err="1"/>
              <a:t>climatul</a:t>
            </a:r>
            <a:r>
              <a:rPr lang="en-GB" i="1" dirty="0"/>
              <a:t> </a:t>
            </a:r>
            <a:r>
              <a:rPr lang="en-GB" i="1" dirty="0" err="1"/>
              <a:t>durabil</a:t>
            </a:r>
            <a:r>
              <a:rPr lang="en-GB" i="1" dirty="0"/>
              <a:t> (PAEDC)". PARTEA 2 - </a:t>
            </a:r>
            <a:r>
              <a:rPr lang="en-GB" i="1" dirty="0" err="1"/>
              <a:t>Inventarul</a:t>
            </a:r>
            <a:r>
              <a:rPr lang="en-GB" i="1" dirty="0"/>
              <a:t> </a:t>
            </a:r>
            <a:r>
              <a:rPr lang="en-GB" i="1" dirty="0" err="1"/>
              <a:t>emisiilor</a:t>
            </a:r>
            <a:r>
              <a:rPr lang="en-GB" i="1" dirty="0"/>
              <a:t> de </a:t>
            </a:r>
            <a:r>
              <a:rPr lang="en-GB" i="1" dirty="0" err="1"/>
              <a:t>baza</a:t>
            </a:r>
            <a:r>
              <a:rPr lang="en-GB" i="1" dirty="0"/>
              <a:t> (IEB) </a:t>
            </a:r>
            <a:r>
              <a:rPr lang="en-GB" i="1" dirty="0" err="1"/>
              <a:t>și</a:t>
            </a:r>
            <a:r>
              <a:rPr lang="en-GB" i="1" dirty="0"/>
              <a:t> </a:t>
            </a:r>
            <a:r>
              <a:rPr lang="en-GB" i="1" dirty="0" err="1"/>
              <a:t>Evaluarea</a:t>
            </a:r>
            <a:r>
              <a:rPr lang="en-GB" i="1" dirty="0"/>
              <a:t> </a:t>
            </a:r>
            <a:r>
              <a:rPr lang="en-GB" i="1" dirty="0" err="1"/>
              <a:t>riscului</a:t>
            </a:r>
            <a:r>
              <a:rPr lang="en-GB" i="1" dirty="0"/>
              <a:t> </a:t>
            </a:r>
            <a:r>
              <a:rPr lang="en-GB" i="1" dirty="0" err="1"/>
              <a:t>și</a:t>
            </a:r>
            <a:r>
              <a:rPr lang="en-GB" i="1" dirty="0"/>
              <a:t> </a:t>
            </a:r>
            <a:r>
              <a:rPr lang="en-GB" i="1" dirty="0" err="1"/>
              <a:t>vulnerabilității</a:t>
            </a:r>
            <a:r>
              <a:rPr lang="en-GB" i="1" dirty="0"/>
              <a:t> (ERV)</a:t>
            </a:r>
          </a:p>
          <a:p>
            <a:pPr lvl="1"/>
            <a:r>
              <a:rPr lang="en-GB" i="1" dirty="0"/>
              <a:t>Se </a:t>
            </a:r>
            <a:r>
              <a:rPr lang="en-GB" i="1" dirty="0" err="1"/>
              <a:t>poate</a:t>
            </a:r>
            <a:r>
              <a:rPr lang="en-GB" i="1" dirty="0"/>
              <a:t> </a:t>
            </a:r>
            <a:r>
              <a:rPr lang="en-GB" i="1" dirty="0" err="1"/>
              <a:t>găsi</a:t>
            </a:r>
            <a:r>
              <a:rPr lang="en-GB" i="1" dirty="0"/>
              <a:t> </a:t>
            </a:r>
            <a:r>
              <a:rPr lang="en-GB" i="1" dirty="0" err="1"/>
              <a:t>șablonul</a:t>
            </a:r>
            <a:r>
              <a:rPr lang="en-GB" i="1" dirty="0"/>
              <a:t> PAEDC, </a:t>
            </a:r>
            <a:r>
              <a:rPr lang="en-GB" i="1" dirty="0" err="1"/>
              <a:t>unde</a:t>
            </a:r>
            <a:r>
              <a:rPr lang="en-GB" i="1" dirty="0"/>
              <a:t> </a:t>
            </a:r>
            <a:r>
              <a:rPr lang="en-GB" i="1" dirty="0" err="1"/>
              <a:t>trebuie</a:t>
            </a:r>
            <a:r>
              <a:rPr lang="en-GB" i="1" dirty="0"/>
              <a:t> </a:t>
            </a:r>
            <a:r>
              <a:rPr lang="en-GB" i="1" dirty="0" err="1"/>
              <a:t>introduse</a:t>
            </a:r>
            <a:r>
              <a:rPr lang="en-GB" i="1" dirty="0"/>
              <a:t> date. </a:t>
            </a:r>
          </a:p>
          <a:p>
            <a:r>
              <a:rPr lang="en-GB" dirty="0" err="1"/>
              <a:t>Exista</a:t>
            </a:r>
            <a:r>
              <a:rPr lang="en-GB" dirty="0"/>
              <a:t> </a:t>
            </a:r>
            <a:r>
              <a:rPr lang="en-GB" dirty="0" err="1"/>
              <a:t>si</a:t>
            </a:r>
            <a:r>
              <a:rPr lang="en-GB" dirty="0"/>
              <a:t> un </a:t>
            </a:r>
            <a:r>
              <a:rPr lang="en-GB" i="1" dirty="0" err="1"/>
              <a:t>sablon</a:t>
            </a:r>
            <a:r>
              <a:rPr lang="en-GB" dirty="0"/>
              <a:t> </a:t>
            </a:r>
            <a:r>
              <a:rPr lang="en-GB" i="1" dirty="0"/>
              <a:t>Empowering </a:t>
            </a:r>
            <a:r>
              <a:rPr lang="en-GB" dirty="0" err="1"/>
              <a:t>pentru</a:t>
            </a:r>
            <a:r>
              <a:rPr lang="en-GB" dirty="0"/>
              <a:t> </a:t>
            </a:r>
            <a:r>
              <a:rPr lang="en-GB" dirty="0" err="1"/>
              <a:t>colectarea</a:t>
            </a:r>
            <a:r>
              <a:rPr lang="en-GB" dirty="0"/>
              <a:t> </a:t>
            </a:r>
            <a:r>
              <a:rPr lang="en-GB" dirty="0" err="1"/>
              <a:t>datelor</a:t>
            </a:r>
            <a:r>
              <a:rPr lang="en-GB" dirty="0"/>
              <a:t> </a:t>
            </a:r>
            <a:r>
              <a:rPr lang="en-GB" dirty="0" err="1"/>
              <a:t>privind</a:t>
            </a:r>
            <a:r>
              <a:rPr lang="en-GB" dirty="0"/>
              <a:t> </a:t>
            </a:r>
            <a:r>
              <a:rPr lang="en-GB" dirty="0" err="1"/>
              <a:t>energia</a:t>
            </a:r>
            <a:r>
              <a:rPr lang="en-GB" dirty="0"/>
              <a:t> </a:t>
            </a:r>
            <a:r>
              <a:rPr lang="en-GB" dirty="0" err="1"/>
              <a:t>utilizata</a:t>
            </a:r>
            <a:r>
              <a:rPr lang="en-GB" dirty="0"/>
              <a:t> </a:t>
            </a:r>
            <a:r>
              <a:rPr lang="en-GB" dirty="0" err="1"/>
              <a:t>si</a:t>
            </a:r>
            <a:r>
              <a:rPr lang="en-GB" dirty="0"/>
              <a:t> </a:t>
            </a:r>
            <a:r>
              <a:rPr lang="en-GB" dirty="0" err="1"/>
              <a:t>energia</a:t>
            </a:r>
            <a:r>
              <a:rPr lang="en-GB" dirty="0"/>
              <a:t> </a:t>
            </a:r>
            <a:r>
              <a:rPr lang="en-GB" dirty="0" err="1"/>
              <a:t>furnizata</a:t>
            </a:r>
            <a:r>
              <a:rPr lang="en-GB" dirty="0"/>
              <a:t>, </a:t>
            </a:r>
            <a:r>
              <a:rPr lang="en-GB" dirty="0">
                <a:hlinkClick r:id="rId3"/>
              </a:rPr>
              <a:t>https://empowering2020.eu/collect-analyse-register-data</a:t>
            </a:r>
            <a:r>
              <a:rPr lang="en-GB" dirty="0"/>
              <a:t>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err="1"/>
              <a:t>Pentru</a:t>
            </a:r>
            <a:r>
              <a:rPr lang="en-GB" dirty="0"/>
              <a:t> </a:t>
            </a:r>
            <a:r>
              <a:rPr lang="en-GB" dirty="0" err="1"/>
              <a:t>sprijin</a:t>
            </a:r>
            <a:r>
              <a:rPr lang="en-GB" dirty="0"/>
              <a:t> general, </a:t>
            </a:r>
            <a:r>
              <a:rPr lang="en-GB" dirty="0" err="1"/>
              <a:t>vizitati</a:t>
            </a:r>
            <a:r>
              <a:rPr lang="en-GB" dirty="0"/>
              <a:t> </a:t>
            </a:r>
            <a:r>
              <a:rPr lang="en-GB" dirty="0">
                <a:hlinkClick r:id="rId4"/>
              </a:rPr>
              <a:t>www.covenantofmayors.eu</a:t>
            </a:r>
            <a:r>
              <a:rPr lang="en-GB" dirty="0"/>
              <a:t> </a:t>
            </a:r>
          </a:p>
        </p:txBody>
      </p:sp>
      <p:sp>
        <p:nvSpPr>
          <p:cNvPr id="6" name="Pil: sparr 5">
            <a:extLst>
              <a:ext uri="{FF2B5EF4-FFF2-40B4-BE49-F238E27FC236}">
                <a16:creationId xmlns:a16="http://schemas.microsoft.com/office/drawing/2014/main" id="{F1BBF705-2577-4612-815C-684E83BDD41A}"/>
              </a:ext>
            </a:extLst>
          </p:cNvPr>
          <p:cNvSpPr/>
          <p:nvPr/>
        </p:nvSpPr>
        <p:spPr>
          <a:xfrm rot="5400000">
            <a:off x="306546" y="891601"/>
            <a:ext cx="2638697" cy="1447800"/>
          </a:xfrm>
          <a:prstGeom prst="chevron">
            <a:avLst/>
          </a:prstGeom>
          <a:solidFill>
            <a:srgbClr val="006666"/>
          </a:solidFill>
          <a:ln>
            <a:solidFill>
              <a:srgbClr val="0066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en-GB" sz="1400">
              <a:solidFill>
                <a:schemeClr val="tx1"/>
              </a:solidFill>
            </a:endParaRPr>
          </a:p>
          <a:p>
            <a:pPr algn="ctr"/>
            <a:endParaRPr lang="en-GB" sz="1400">
              <a:solidFill>
                <a:schemeClr val="bg1"/>
              </a:solidFill>
            </a:endParaRPr>
          </a:p>
          <a:p>
            <a:pPr algn="ctr"/>
            <a:endParaRPr lang="en-GB" sz="1400">
              <a:solidFill>
                <a:schemeClr val="bg1"/>
              </a:solidFill>
            </a:endParaRPr>
          </a:p>
          <a:p>
            <a:pPr algn="ctr"/>
            <a:endParaRPr lang="en-GB" sz="1400">
              <a:solidFill>
                <a:schemeClr val="bg1"/>
              </a:solidFill>
            </a:endParaRPr>
          </a:p>
          <a:p>
            <a:pPr algn="ctr"/>
            <a:endParaRPr lang="en-GB" sz="1400">
              <a:solidFill>
                <a:schemeClr val="bg1"/>
              </a:solidFill>
            </a:endParaRPr>
          </a:p>
          <a:p>
            <a:pPr algn="ctr"/>
            <a:endParaRPr lang="en-GB" sz="1400">
              <a:solidFill>
                <a:schemeClr val="bg1"/>
              </a:solidFill>
            </a:endParaRPr>
          </a:p>
          <a:p>
            <a:pPr algn="ctr"/>
            <a:r>
              <a:rPr lang="en-GB" sz="1400" b="1">
                <a:solidFill>
                  <a:schemeClr val="bg1"/>
                </a:solidFill>
              </a:rPr>
              <a:t>CO</a:t>
            </a:r>
            <a:r>
              <a:rPr lang="en-GB" sz="1400" b="1" baseline="-25000">
                <a:solidFill>
                  <a:schemeClr val="bg1"/>
                </a:solidFill>
              </a:rPr>
              <a:t>2</a:t>
            </a:r>
            <a:r>
              <a:rPr lang="en-GB" sz="1400" b="1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en-GB" sz="1400" b="1">
                <a:solidFill>
                  <a:schemeClr val="bg1"/>
                </a:solidFill>
              </a:rPr>
              <a:t>emissions</a:t>
            </a:r>
          </a:p>
        </p:txBody>
      </p:sp>
      <p:sp>
        <p:nvSpPr>
          <p:cNvPr id="10" name="Pil: sparr 9">
            <a:extLst>
              <a:ext uri="{FF2B5EF4-FFF2-40B4-BE49-F238E27FC236}">
                <a16:creationId xmlns:a16="http://schemas.microsoft.com/office/drawing/2014/main" id="{746BA3AD-FC70-4C7A-BAD6-77B9E8C1E6D4}"/>
              </a:ext>
            </a:extLst>
          </p:cNvPr>
          <p:cNvSpPr/>
          <p:nvPr/>
        </p:nvSpPr>
        <p:spPr>
          <a:xfrm>
            <a:off x="497802" y="1500768"/>
            <a:ext cx="1673612" cy="318053"/>
          </a:xfrm>
          <a:prstGeom prst="chevron">
            <a:avLst/>
          </a:prstGeom>
          <a:solidFill>
            <a:schemeClr val="bg1"/>
          </a:solidFill>
          <a:ln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00" dirty="0" err="1">
                <a:solidFill>
                  <a:srgbClr val="009999"/>
                </a:solidFill>
              </a:rPr>
              <a:t>Energia</a:t>
            </a:r>
            <a:r>
              <a:rPr lang="en-GB" sz="1300" dirty="0">
                <a:solidFill>
                  <a:srgbClr val="009999"/>
                </a:solidFill>
              </a:rPr>
              <a:t> </a:t>
            </a:r>
            <a:r>
              <a:rPr lang="en-GB" sz="1300" dirty="0" err="1">
                <a:solidFill>
                  <a:srgbClr val="009999"/>
                </a:solidFill>
              </a:rPr>
              <a:t>furnizata</a:t>
            </a:r>
            <a:endParaRPr lang="en-GB" sz="1300" dirty="0">
              <a:solidFill>
                <a:srgbClr val="009999"/>
              </a:solidFill>
            </a:endParaRPr>
          </a:p>
        </p:txBody>
      </p:sp>
      <p:sp>
        <p:nvSpPr>
          <p:cNvPr id="11" name="Pil: sparr 10">
            <a:extLst>
              <a:ext uri="{FF2B5EF4-FFF2-40B4-BE49-F238E27FC236}">
                <a16:creationId xmlns:a16="http://schemas.microsoft.com/office/drawing/2014/main" id="{E82477B2-F267-44C7-83BE-6E91F6B91684}"/>
              </a:ext>
            </a:extLst>
          </p:cNvPr>
          <p:cNvSpPr/>
          <p:nvPr/>
        </p:nvSpPr>
        <p:spPr>
          <a:xfrm>
            <a:off x="497802" y="1102029"/>
            <a:ext cx="1591785" cy="318053"/>
          </a:xfrm>
          <a:prstGeom prst="chevron">
            <a:avLst/>
          </a:prstGeom>
          <a:solidFill>
            <a:schemeClr val="bg1"/>
          </a:solidFill>
          <a:ln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00" dirty="0" err="1">
                <a:solidFill>
                  <a:srgbClr val="009999"/>
                </a:solidFill>
              </a:rPr>
              <a:t>Energia</a:t>
            </a:r>
            <a:r>
              <a:rPr lang="en-GB" sz="1300" dirty="0">
                <a:solidFill>
                  <a:srgbClr val="009999"/>
                </a:solidFill>
              </a:rPr>
              <a:t> </a:t>
            </a:r>
            <a:r>
              <a:rPr lang="en-GB" sz="1300" dirty="0" err="1">
                <a:solidFill>
                  <a:srgbClr val="009999"/>
                </a:solidFill>
              </a:rPr>
              <a:t>utilizata</a:t>
            </a:r>
            <a:endParaRPr lang="en-GB" sz="1300" dirty="0">
              <a:solidFill>
                <a:srgbClr val="009999"/>
              </a:solidFill>
            </a:endParaRPr>
          </a:p>
        </p:txBody>
      </p:sp>
      <p:sp>
        <p:nvSpPr>
          <p:cNvPr id="12" name="textruta 11">
            <a:extLst>
              <a:ext uri="{FF2B5EF4-FFF2-40B4-BE49-F238E27FC236}">
                <a16:creationId xmlns:a16="http://schemas.microsoft.com/office/drawing/2014/main" id="{1DA5E88C-2516-47F4-88D2-E42870078858}"/>
              </a:ext>
            </a:extLst>
          </p:cNvPr>
          <p:cNvSpPr txBox="1"/>
          <p:nvPr/>
        </p:nvSpPr>
        <p:spPr>
          <a:xfrm rot="16200000">
            <a:off x="1884514" y="1198298"/>
            <a:ext cx="11231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>
                <a:solidFill>
                  <a:srgbClr val="009999"/>
                </a:solidFill>
              </a:rPr>
              <a:t>Anul</a:t>
            </a:r>
            <a:r>
              <a:rPr lang="en-GB" sz="1400" dirty="0">
                <a:solidFill>
                  <a:srgbClr val="009999"/>
                </a:solidFill>
              </a:rPr>
              <a:t> de </a:t>
            </a:r>
            <a:r>
              <a:rPr lang="en-GB" sz="1400" dirty="0" err="1">
                <a:solidFill>
                  <a:srgbClr val="009999"/>
                </a:solidFill>
              </a:rPr>
              <a:t>baza</a:t>
            </a:r>
            <a:endParaRPr lang="en-GB" sz="1400" dirty="0">
              <a:solidFill>
                <a:srgbClr val="009999"/>
              </a:solidFill>
            </a:endParaRPr>
          </a:p>
        </p:txBody>
      </p:sp>
      <p:sp>
        <p:nvSpPr>
          <p:cNvPr id="14" name="Vänster klammerparentes 13">
            <a:extLst>
              <a:ext uri="{FF2B5EF4-FFF2-40B4-BE49-F238E27FC236}">
                <a16:creationId xmlns:a16="http://schemas.microsoft.com/office/drawing/2014/main" id="{C59E9FB6-B0A4-4504-BE7F-25B7454A568B}"/>
              </a:ext>
            </a:extLst>
          </p:cNvPr>
          <p:cNvSpPr/>
          <p:nvPr/>
        </p:nvSpPr>
        <p:spPr>
          <a:xfrm>
            <a:off x="322824" y="1027906"/>
            <a:ext cx="82354" cy="886683"/>
          </a:xfrm>
          <a:prstGeom prst="leftBrace">
            <a:avLst>
              <a:gd name="adj1" fmla="val 0"/>
              <a:gd name="adj2" fmla="val 50000"/>
            </a:avLst>
          </a:prstGeom>
          <a:ln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ruta 14">
            <a:extLst>
              <a:ext uri="{FF2B5EF4-FFF2-40B4-BE49-F238E27FC236}">
                <a16:creationId xmlns:a16="http://schemas.microsoft.com/office/drawing/2014/main" id="{E23B7346-8C7C-4CD6-938A-5003AE54C195}"/>
              </a:ext>
            </a:extLst>
          </p:cNvPr>
          <p:cNvSpPr txBox="1"/>
          <p:nvPr/>
        </p:nvSpPr>
        <p:spPr>
          <a:xfrm>
            <a:off x="262906" y="3414938"/>
            <a:ext cx="16350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 err="1">
                <a:solidFill>
                  <a:schemeClr val="accent2">
                    <a:lumMod val="75000"/>
                  </a:schemeClr>
                </a:solidFill>
              </a:rPr>
              <a:t>Sablon</a:t>
            </a:r>
            <a:r>
              <a:rPr lang="en-GB" sz="1200" i="1" dirty="0">
                <a:solidFill>
                  <a:schemeClr val="accent2">
                    <a:lumMod val="75000"/>
                  </a:schemeClr>
                </a:solidFill>
              </a:rPr>
              <a:t> Empowering</a:t>
            </a:r>
          </a:p>
        </p:txBody>
      </p:sp>
      <p:cxnSp>
        <p:nvCxnSpPr>
          <p:cNvPr id="16" name="Rak koppling 15">
            <a:extLst>
              <a:ext uri="{FF2B5EF4-FFF2-40B4-BE49-F238E27FC236}">
                <a16:creationId xmlns:a16="http://schemas.microsoft.com/office/drawing/2014/main" id="{C8F33E29-DA4C-486C-A033-78C820FDB119}"/>
              </a:ext>
            </a:extLst>
          </p:cNvPr>
          <p:cNvCxnSpPr>
            <a:cxnSpLocks/>
          </p:cNvCxnSpPr>
          <p:nvPr/>
        </p:nvCxnSpPr>
        <p:spPr>
          <a:xfrm>
            <a:off x="251450" y="1468571"/>
            <a:ext cx="11456" cy="2169089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Ellips 12">
            <a:extLst>
              <a:ext uri="{FF2B5EF4-FFF2-40B4-BE49-F238E27FC236}">
                <a16:creationId xmlns:a16="http://schemas.microsoft.com/office/drawing/2014/main" id="{92765A99-F416-4352-ADF1-2435C9E2DB88}"/>
              </a:ext>
            </a:extLst>
          </p:cNvPr>
          <p:cNvSpPr/>
          <p:nvPr/>
        </p:nvSpPr>
        <p:spPr>
          <a:xfrm>
            <a:off x="463401" y="251403"/>
            <a:ext cx="2339163" cy="2638698"/>
          </a:xfrm>
          <a:prstGeom prst="ellipse">
            <a:avLst/>
          </a:prstGeom>
          <a:noFill/>
          <a:ln w="15875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ruta 16">
            <a:extLst>
              <a:ext uri="{FF2B5EF4-FFF2-40B4-BE49-F238E27FC236}">
                <a16:creationId xmlns:a16="http://schemas.microsoft.com/office/drawing/2014/main" id="{A5B76217-8503-42EF-9A28-9AB9938DFB91}"/>
              </a:ext>
            </a:extLst>
          </p:cNvPr>
          <p:cNvSpPr txBox="1"/>
          <p:nvPr/>
        </p:nvSpPr>
        <p:spPr>
          <a:xfrm>
            <a:off x="1300493" y="263431"/>
            <a:ext cx="6698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accent2">
                    <a:lumMod val="75000"/>
                  </a:schemeClr>
                </a:solidFill>
              </a:rPr>
              <a:t>IEB</a:t>
            </a:r>
          </a:p>
        </p:txBody>
      </p:sp>
      <p:cxnSp>
        <p:nvCxnSpPr>
          <p:cNvPr id="18" name="Rak koppling 17">
            <a:extLst>
              <a:ext uri="{FF2B5EF4-FFF2-40B4-BE49-F238E27FC236}">
                <a16:creationId xmlns:a16="http://schemas.microsoft.com/office/drawing/2014/main" id="{62D81C50-50BA-4585-A965-751F6C9C991F}"/>
              </a:ext>
            </a:extLst>
          </p:cNvPr>
          <p:cNvCxnSpPr>
            <a:cxnSpLocks/>
          </p:cNvCxnSpPr>
          <p:nvPr/>
        </p:nvCxnSpPr>
        <p:spPr>
          <a:xfrm flipH="1">
            <a:off x="2470568" y="2485967"/>
            <a:ext cx="1" cy="2371685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ruta 18">
            <a:extLst>
              <a:ext uri="{FF2B5EF4-FFF2-40B4-BE49-F238E27FC236}">
                <a16:creationId xmlns:a16="http://schemas.microsoft.com/office/drawing/2014/main" id="{7C671A09-89A7-4161-9D5F-44F6D91E6DC7}"/>
              </a:ext>
            </a:extLst>
          </p:cNvPr>
          <p:cNvSpPr txBox="1"/>
          <p:nvPr/>
        </p:nvSpPr>
        <p:spPr>
          <a:xfrm>
            <a:off x="827079" y="4459260"/>
            <a:ext cx="16350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i="1" dirty="0">
                <a:solidFill>
                  <a:schemeClr val="accent2">
                    <a:lumMod val="75000"/>
                  </a:schemeClr>
                </a:solidFill>
              </a:rPr>
              <a:t>- </a:t>
            </a:r>
            <a:r>
              <a:rPr lang="en-GB" sz="1200" i="1" dirty="0" err="1">
                <a:solidFill>
                  <a:schemeClr val="accent2">
                    <a:lumMod val="75000"/>
                  </a:schemeClr>
                </a:solidFill>
              </a:rPr>
              <a:t>Ghid</a:t>
            </a:r>
            <a:endParaRPr lang="en-GB" sz="1200" i="1" dirty="0">
              <a:solidFill>
                <a:schemeClr val="accent2">
                  <a:lumMod val="75000"/>
                </a:schemeClr>
              </a:solidFill>
            </a:endParaRPr>
          </a:p>
          <a:p>
            <a:pPr algn="r"/>
            <a:r>
              <a:rPr lang="en-GB" sz="1200" i="1" dirty="0">
                <a:solidFill>
                  <a:schemeClr val="accent2">
                    <a:lumMod val="75000"/>
                  </a:schemeClr>
                </a:solidFill>
              </a:rPr>
              <a:t>- </a:t>
            </a:r>
            <a:r>
              <a:rPr lang="en-GB" sz="1200" i="1" dirty="0" err="1">
                <a:solidFill>
                  <a:schemeClr val="accent2">
                    <a:lumMod val="75000"/>
                  </a:schemeClr>
                </a:solidFill>
              </a:rPr>
              <a:t>Sablon</a:t>
            </a:r>
            <a:r>
              <a:rPr lang="en-GB" sz="1200" i="1" dirty="0">
                <a:solidFill>
                  <a:schemeClr val="accent2">
                    <a:lumMod val="75000"/>
                  </a:schemeClr>
                </a:solidFill>
              </a:rPr>
              <a:t> PAEDC</a:t>
            </a:r>
          </a:p>
        </p:txBody>
      </p:sp>
    </p:spTree>
    <p:extLst>
      <p:ext uri="{BB962C8B-B14F-4D97-AF65-F5344CB8AC3E}">
        <p14:creationId xmlns:p14="http://schemas.microsoft.com/office/powerpoint/2010/main" val="39410588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1021</TotalTime>
  <Words>1272</Words>
  <Application>Microsoft Office PowerPoint</Application>
  <PresentationFormat>Widescreen</PresentationFormat>
  <Paragraphs>128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Office-tema</vt:lpstr>
      <vt:lpstr>Totul tine de date! Ce date sunt necesare pentru Inventarul de Emisii de Referință?</vt:lpstr>
      <vt:lpstr>Atenuarea emisiilor de GES (gaze cu efect de sera)</vt:lpstr>
      <vt:lpstr>Inventarul Emisiilor de Baza (IEB)</vt:lpstr>
      <vt:lpstr>Anul de baza</vt:lpstr>
      <vt:lpstr>Energia utilizata</vt:lpstr>
      <vt:lpstr>Energia furnizata</vt:lpstr>
      <vt:lpstr>Emisiile de CO2</vt:lpstr>
      <vt:lpstr>GHID si sabloane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Carolina Hiller</dc:creator>
  <cp:lastModifiedBy>Ovidiu Savu</cp:lastModifiedBy>
  <cp:revision>165</cp:revision>
  <dcterms:created xsi:type="dcterms:W3CDTF">2018-12-06T11:07:19Z</dcterms:created>
  <dcterms:modified xsi:type="dcterms:W3CDTF">2019-06-05T09:08:42Z</dcterms:modified>
</cp:coreProperties>
</file>