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4" r:id="rId2"/>
    <p:sldId id="296" r:id="rId3"/>
    <p:sldId id="314" r:id="rId4"/>
    <p:sldId id="315" r:id="rId5"/>
    <p:sldId id="321" r:id="rId6"/>
    <p:sldId id="325" r:id="rId7"/>
    <p:sldId id="326" r:id="rId8"/>
    <p:sldId id="327" r:id="rId9"/>
    <p:sldId id="328" r:id="rId10"/>
    <p:sldId id="330" r:id="rId11"/>
    <p:sldId id="331" r:id="rId12"/>
    <p:sldId id="333" r:id="rId13"/>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a Hiller" initials="CH" lastIdx="17" clrIdx="0">
    <p:extLst>
      <p:ext uri="{19B8F6BF-5375-455C-9EA6-DF929625EA0E}">
        <p15:presenceInfo xmlns:p15="http://schemas.microsoft.com/office/powerpoint/2012/main" userId="S::carolina.hiller@ri.se::784408b2-d311-408c-b7cd-9055fbc44f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p:scale>
          <a:sx n="150" d="100"/>
          <a:sy n="150" d="100"/>
        </p:scale>
        <p:origin x="108" y="-15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35EDA736-D721-423F-ACE6-D47FB113E685}"/>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xmlns="" id="{5CB2D4FB-9AAB-4401-986C-F2BDDF298A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xmlns="" id="{D733B01B-C4F9-4504-A8CF-3D88DA0B7B47}"/>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347EF81A-34BB-406F-9D24-CAC3BB353D1A}"/>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xmlns="" id="{A959BD25-1E73-4E23-B8D0-7DF6010AF995}"/>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4009689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BFB161E9-084D-4E9F-A70F-B2614BA68185}"/>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xmlns="" id="{C35E6263-E8E2-4E16-9A71-15781EA08D0D}"/>
              </a:ext>
            </a:extLst>
          </p:cNvPr>
          <p:cNvSpPr>
            <a:spLocks noGrp="1"/>
          </p:cNvSpPr>
          <p:nvPr>
            <p:ph type="body" orient="vert" idx="1"/>
          </p:nvPr>
        </p:nvSpPr>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xmlns="" id="{5650CC17-A28A-42DD-8F9C-3D55F4BD616B}"/>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5FBAEAF7-723F-458B-BEA9-AB8C152BAA3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xmlns="" id="{F61035C0-09ED-4441-9503-D130EA53779F}"/>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18960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xmlns="" id="{00E39567-01BD-4159-B55F-C43CA30EE90F}"/>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xmlns="" id="{5DDB1E14-1CD7-44DF-8DAD-72C5AF332C6C}"/>
              </a:ext>
            </a:extLst>
          </p:cNvPr>
          <p:cNvSpPr>
            <a:spLocks noGrp="1"/>
          </p:cNvSpPr>
          <p:nvPr>
            <p:ph type="body" orient="vert" idx="1"/>
          </p:nvPr>
        </p:nvSpPr>
        <p:spPr>
          <a:xfrm>
            <a:off x="838200" y="365125"/>
            <a:ext cx="7734300" cy="5811838"/>
          </a:xfrm>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xmlns="" id="{3CAEB60F-1D99-46BC-89FD-E6504ED1BBE8}"/>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05BBF263-1BC5-4805-B21B-16646931020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xmlns="" id="{2B28DDA6-65DD-4CDE-90D9-54F577610AB9}"/>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268245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6843B046-9E1C-4057-A5E1-65AEBDD810F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xmlns="" id="{249FF2F8-E967-4AF3-BD90-01004BAACC05}"/>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xmlns="" id="{0650736C-7E0D-4588-9AE0-3EC79CED30D1}"/>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A0353137-C576-482B-89B9-23D8BDFE90EC}"/>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xmlns="" id="{78D13312-B334-4D61-8BE9-2598F79A7E0D}"/>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233461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AADF4521-3E5C-4CAA-9EE7-4D2EF4868FA4}"/>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xmlns="" id="{E6055E2A-915D-46D9-956B-88192E5AFD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4" name="Platshållare för datum 3">
            <a:extLst>
              <a:ext uri="{FF2B5EF4-FFF2-40B4-BE49-F238E27FC236}">
                <a16:creationId xmlns:a16="http://schemas.microsoft.com/office/drawing/2014/main" xmlns="" id="{DBAB8389-6A03-4ED5-A367-6FED868CDFA7}"/>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F2BE3D99-672D-4BEB-AD0F-D9DB65595906}"/>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xmlns="" id="{B336A8E0-C174-444A-9662-00ED449350E2}"/>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218010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5D778EB9-F3D7-446E-96E2-94BFAB161F00}"/>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xmlns="" id="{CCAB7850-A801-46BB-834E-BC7821358533}"/>
              </a:ext>
            </a:extLst>
          </p:cNvPr>
          <p:cNvSpPr>
            <a:spLocks noGrp="1"/>
          </p:cNvSpPr>
          <p:nvPr>
            <p:ph sz="half" idx="1"/>
          </p:nvPr>
        </p:nvSpPr>
        <p:spPr>
          <a:xfrm>
            <a:off x="838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xmlns="" id="{60B71639-EEF9-49D5-8EAC-9AFFC06A6588}"/>
              </a:ext>
            </a:extLst>
          </p:cNvPr>
          <p:cNvSpPr>
            <a:spLocks noGrp="1"/>
          </p:cNvSpPr>
          <p:nvPr>
            <p:ph sz="half" idx="2"/>
          </p:nvPr>
        </p:nvSpPr>
        <p:spPr>
          <a:xfrm>
            <a:off x="6172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xmlns="" id="{C63F066C-8700-4765-B0D6-3218D2DA68CC}"/>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6" name="Platshållare för sidfot 5">
            <a:extLst>
              <a:ext uri="{FF2B5EF4-FFF2-40B4-BE49-F238E27FC236}">
                <a16:creationId xmlns:a16="http://schemas.microsoft.com/office/drawing/2014/main" xmlns="" id="{2A46A6AA-CC54-4E36-87E5-12A93DD6B21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xmlns="" id="{365F0F95-D609-4F0D-AD90-122B0FF7F26E}"/>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3550763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5E01E842-FFF5-44C8-8547-4778D2CC78E1}"/>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xmlns="" id="{887A45CB-7FC5-4D9A-84B7-D2B9FC8157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xmlns="" id="{8CF76E79-BF71-49F3-A07A-6CD4999502DB}"/>
              </a:ext>
            </a:extLst>
          </p:cNvPr>
          <p:cNvSpPr>
            <a:spLocks noGrp="1"/>
          </p:cNvSpPr>
          <p:nvPr>
            <p:ph sz="half" idx="2"/>
          </p:nvPr>
        </p:nvSpPr>
        <p:spPr>
          <a:xfrm>
            <a:off x="839788" y="2505075"/>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xmlns="" id="{D065B9C7-9E24-4156-BC4D-9B94B51F4D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xmlns="" id="{0BEDABF1-B7F0-44AD-8693-492042CC00FA}"/>
              </a:ext>
            </a:extLst>
          </p:cNvPr>
          <p:cNvSpPr>
            <a:spLocks noGrp="1"/>
          </p:cNvSpPr>
          <p:nvPr>
            <p:ph sz="quarter" idx="4"/>
          </p:nvPr>
        </p:nvSpPr>
        <p:spPr>
          <a:xfrm>
            <a:off x="6172200" y="2505075"/>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xmlns="" id="{6D3FE72E-BC7B-4D99-AF31-6474BC2B8846}"/>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8" name="Platshållare för sidfot 7">
            <a:extLst>
              <a:ext uri="{FF2B5EF4-FFF2-40B4-BE49-F238E27FC236}">
                <a16:creationId xmlns:a16="http://schemas.microsoft.com/office/drawing/2014/main" xmlns="" id="{F2060D1A-2C54-4CDD-8323-A6D0CC7524A5}"/>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xmlns="" id="{E6CCE410-68E4-4CFA-A8D9-121A985CF54C}"/>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18386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AD7C9DBF-6FDA-421A-872E-6E61A0A27DC2}"/>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xmlns="" id="{7E87CD1A-A58E-47A6-9B2C-EB2D65F6D940}"/>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4" name="Platshållare för sidfot 3">
            <a:extLst>
              <a:ext uri="{FF2B5EF4-FFF2-40B4-BE49-F238E27FC236}">
                <a16:creationId xmlns:a16="http://schemas.microsoft.com/office/drawing/2014/main" xmlns="" id="{00C22809-2153-4AEA-A60A-E91C0BA42047}"/>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xmlns="" id="{110DB74A-1348-4665-86CE-F85396649F0D}"/>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2913604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xmlns="" id="{6B725129-62DE-482F-BA33-A4F87DCD6196}"/>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3" name="Platshållare för sidfot 2">
            <a:extLst>
              <a:ext uri="{FF2B5EF4-FFF2-40B4-BE49-F238E27FC236}">
                <a16:creationId xmlns:a16="http://schemas.microsoft.com/office/drawing/2014/main" xmlns="" id="{D67CC5D6-9053-4231-88BB-22B2BB233C72}"/>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xmlns="" id="{401FB371-BEC8-4646-ABB1-508E657471A1}"/>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1122431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8C6C3E0B-3811-4865-85E0-9A78876B9C4B}"/>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xmlns="" id="{D8F0DE1A-FB3D-47F7-934F-781D712ACC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xmlns="" id="{6AE9DC2C-E37B-4A97-8BE4-528F9A4B90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xmlns="" id="{7CC128B1-20AF-44D8-A779-3751CE6681EE}"/>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6" name="Platshållare för sidfot 5">
            <a:extLst>
              <a:ext uri="{FF2B5EF4-FFF2-40B4-BE49-F238E27FC236}">
                <a16:creationId xmlns:a16="http://schemas.microsoft.com/office/drawing/2014/main" xmlns="" id="{AE8FA30F-6F7D-4504-A5ED-95FA1AF5F87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xmlns="" id="{CBF27970-2B8E-43E3-ADC9-FCB1D37DC607}"/>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3775362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2518CA4B-E163-45D5-9925-3B572E97D0C4}"/>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xmlns="" id="{9086B5E0-FE37-46DF-AEC8-2C644917AE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xmlns="" id="{5D06213C-BE38-49B1-9262-4EB8643B5A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xmlns="" id="{13A85DCB-5C7E-4227-90A7-FE01587A4A05}"/>
              </a:ext>
            </a:extLst>
          </p:cNvPr>
          <p:cNvSpPr>
            <a:spLocks noGrp="1"/>
          </p:cNvSpPr>
          <p:nvPr>
            <p:ph type="dt" sz="half" idx="10"/>
          </p:nvPr>
        </p:nvSpPr>
        <p:spPr/>
        <p:txBody>
          <a:bodyPr/>
          <a:lstStyle/>
          <a:p>
            <a:fld id="{8C44CA3B-231C-457A-A7F8-50DA72067A3D}" type="datetimeFigureOut">
              <a:rPr lang="sv-SE" smtClean="0"/>
              <a:t>2019-06-04</a:t>
            </a:fld>
            <a:endParaRPr lang="sv-SE"/>
          </a:p>
        </p:txBody>
      </p:sp>
      <p:sp>
        <p:nvSpPr>
          <p:cNvPr id="6" name="Platshållare för sidfot 5">
            <a:extLst>
              <a:ext uri="{FF2B5EF4-FFF2-40B4-BE49-F238E27FC236}">
                <a16:creationId xmlns:a16="http://schemas.microsoft.com/office/drawing/2014/main" xmlns="" id="{3E4DB5B5-3292-4C9D-B13C-73E1C7442F8F}"/>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xmlns="" id="{BD9F7398-4B39-4522-9F09-76AC095FDF95}"/>
              </a:ext>
            </a:extLst>
          </p:cNvPr>
          <p:cNvSpPr>
            <a:spLocks noGrp="1"/>
          </p:cNvSpPr>
          <p:nvPr>
            <p:ph type="sldNum" sz="quarter" idx="12"/>
          </p:nvPr>
        </p:nvSpPr>
        <p:spPr/>
        <p:txBody>
          <a:bodyPr/>
          <a:lstStyle/>
          <a:p>
            <a:fld id="{15B8C757-9A06-4938-ADCB-7F91ED80793F}" type="slidenum">
              <a:rPr lang="sv-SE" smtClean="0"/>
              <a:t>‹#›</a:t>
            </a:fld>
            <a:endParaRPr lang="sv-SE"/>
          </a:p>
        </p:txBody>
      </p:sp>
    </p:spTree>
    <p:extLst>
      <p:ext uri="{BB962C8B-B14F-4D97-AF65-F5344CB8AC3E}">
        <p14:creationId xmlns:p14="http://schemas.microsoft.com/office/powerpoint/2010/main" val="1087268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xmlns="" id="{68115A74-4593-47EA-A02F-F1A68A89F3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xmlns="" id="{3EBD639C-FECF-4E37-8E86-A5DCE5029F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xmlns="" id="{065243F4-9F45-47C1-98BE-A919A74E9D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4CA3B-231C-457A-A7F8-50DA72067A3D}" type="datetimeFigureOut">
              <a:rPr lang="sv-SE" smtClean="0"/>
              <a:t>2019-06-04</a:t>
            </a:fld>
            <a:endParaRPr lang="sv-SE"/>
          </a:p>
        </p:txBody>
      </p:sp>
      <p:sp>
        <p:nvSpPr>
          <p:cNvPr id="5" name="Platshållare för sidfot 4">
            <a:extLst>
              <a:ext uri="{FF2B5EF4-FFF2-40B4-BE49-F238E27FC236}">
                <a16:creationId xmlns:a16="http://schemas.microsoft.com/office/drawing/2014/main" xmlns="" id="{04DDA4F2-FC72-47FF-9127-D97CCB7969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xmlns="" id="{B7598E51-1A22-4D16-ADBA-D9081D2C5D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8C757-9A06-4938-ADCB-7F91ED80793F}" type="slidenum">
              <a:rPr lang="sv-SE" smtClean="0"/>
              <a:t>‹#›</a:t>
            </a:fld>
            <a:endParaRPr lang="sv-SE"/>
          </a:p>
        </p:txBody>
      </p:sp>
    </p:spTree>
    <p:extLst>
      <p:ext uri="{BB962C8B-B14F-4D97-AF65-F5344CB8AC3E}">
        <p14:creationId xmlns:p14="http://schemas.microsoft.com/office/powerpoint/2010/main" val="3170456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mayorsinaction.eu/resources/training-tools" TargetMode="External"/><Relationship Id="rId3" Type="http://schemas.openxmlformats.org/officeDocument/2006/relationships/image" Target="../media/image13.jpeg"/><Relationship Id="rId7" Type="http://schemas.openxmlformats.org/officeDocument/2006/relationships/hyperlink" Target="https://empowering2020.eu/best-practices-database/" TargetMode="External"/><Relationship Id="rId2" Type="http://schemas.openxmlformats.org/officeDocument/2006/relationships/hyperlink" Target="http://www.covenantofmayors.eu/support/library" TargetMode="External"/><Relationship Id="rId1" Type="http://schemas.openxmlformats.org/officeDocument/2006/relationships/slideLayout" Target="../slideLayouts/slideLayout2.xml"/><Relationship Id="rId6" Type="http://schemas.openxmlformats.org/officeDocument/2006/relationships/hyperlink" Target="http://www.covenantofmayors.eu/plans-and-actions/good-practices" TargetMode="External"/><Relationship Id="rId5" Type="http://schemas.openxmlformats.org/officeDocument/2006/relationships/hyperlink" Target="http://www.eumayors.eu/support/adaptation-resources" TargetMode="External"/><Relationship Id="rId4" Type="http://schemas.openxmlformats.org/officeDocument/2006/relationships/hyperlink" Target="http://www.eumayors.eu/news-and-events/news/1558-covenant-game-articl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4DDEBDD-D8BD-41A6-8A0D-B00E3768B0F9}"/>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8" name="Platshållare för innehåll 7" descr="En bild som visar person, utomhus, stängsel&#10;&#10;Automatiskt genererad beskrivning">
            <a:extLst>
              <a:ext uri="{FF2B5EF4-FFF2-40B4-BE49-F238E27FC236}">
                <a16:creationId xmlns:a16="http://schemas.microsoft.com/office/drawing/2014/main" xmlns="" id="{7CB64156-72E2-4465-906C-D4F19B304B4C}"/>
              </a:ext>
            </a:extLst>
          </p:cNvPr>
          <p:cNvPicPr>
            <a:picLocks noGrp="1" noChangeAspect="1"/>
          </p:cNvPicPr>
          <p:nvPr>
            <p:ph sz="half" idx="1"/>
          </p:nvPr>
        </p:nvPicPr>
        <p:blipFill rotWithShape="1">
          <a:blip r:embed="rId3">
            <a:alphaModFix/>
            <a:extLst>
              <a:ext uri="{28A0092B-C50C-407E-A947-70E740481C1C}">
                <a14:useLocalDpi xmlns:a14="http://schemas.microsoft.com/office/drawing/2010/main" val="0"/>
              </a:ext>
            </a:extLst>
          </a:blip>
          <a:srcRect l="25291" r="12939" b="-1"/>
          <a:stretch/>
        </p:blipFill>
        <p:spPr>
          <a:xfrm>
            <a:off x="5797543" y="10"/>
            <a:ext cx="6394152" cy="6857990"/>
          </a:xfrm>
          <a:prstGeom prst="rect">
            <a:avLst/>
          </a:prstGeom>
        </p:spPr>
      </p:pic>
      <p:sp>
        <p:nvSpPr>
          <p:cNvPr id="2" name="Rubrik 1">
            <a:extLst>
              <a:ext uri="{FF2B5EF4-FFF2-40B4-BE49-F238E27FC236}">
                <a16:creationId xmlns:a16="http://schemas.microsoft.com/office/drawing/2014/main" xmlns="" id="{BC60E2C6-F4C1-486B-BB45-69DC0A84E5C4}"/>
              </a:ext>
            </a:extLst>
          </p:cNvPr>
          <p:cNvSpPr>
            <a:spLocks noGrp="1"/>
          </p:cNvSpPr>
          <p:nvPr>
            <p:ph type="title"/>
          </p:nvPr>
        </p:nvSpPr>
        <p:spPr>
          <a:xfrm>
            <a:off x="804998" y="798445"/>
            <a:ext cx="4803636" cy="1311664"/>
          </a:xfrm>
        </p:spPr>
        <p:txBody>
          <a:bodyPr vert="horz" lIns="91440" tIns="45720" rIns="91440" bIns="45720" rtlCol="0" anchor="ctr">
            <a:normAutofit fontScale="90000"/>
          </a:bodyPr>
          <a:lstStyle/>
          <a:p>
            <a:pPr algn="ctr"/>
            <a:r>
              <a:rPr lang="ro-RO" sz="3200" b="1" dirty="0" smtClean="0">
                <a:solidFill>
                  <a:srgbClr val="000000"/>
                </a:solidFill>
              </a:rPr>
              <a:t>Este timpul pentru Acțiune</a:t>
            </a:r>
            <a:r>
              <a:rPr lang="en-US" sz="3200" b="1" dirty="0" smtClean="0">
                <a:solidFill>
                  <a:srgbClr val="000000"/>
                </a:solidFill>
              </a:rPr>
              <a:t>!</a:t>
            </a:r>
            <a:r>
              <a:rPr lang="en-US" sz="2800" dirty="0">
                <a:solidFill>
                  <a:srgbClr val="000000"/>
                </a:solidFill>
              </a:rPr>
              <a:t/>
            </a:r>
            <a:br>
              <a:rPr lang="en-US" sz="2800" dirty="0">
                <a:solidFill>
                  <a:srgbClr val="000000"/>
                </a:solidFill>
              </a:rPr>
            </a:br>
            <a:r>
              <a:rPr lang="ro-RO" sz="2400" dirty="0" smtClean="0">
                <a:solidFill>
                  <a:srgbClr val="000000"/>
                </a:solidFill>
              </a:rPr>
              <a:t>Cum se selectează acțiunile pentru PAEDC-ul tău</a:t>
            </a:r>
            <a:r>
              <a:rPr lang="en-US" sz="2400" dirty="0">
                <a:solidFill>
                  <a:srgbClr val="000000"/>
                </a:solidFill>
              </a:rPr>
              <a:t/>
            </a:r>
            <a:br>
              <a:rPr lang="en-US" sz="2400" dirty="0">
                <a:solidFill>
                  <a:srgbClr val="000000"/>
                </a:solidFill>
              </a:rPr>
            </a:br>
            <a:endParaRPr lang="en-US" sz="2400" dirty="0">
              <a:solidFill>
                <a:srgbClr val="000000"/>
              </a:solidFill>
            </a:endParaRPr>
          </a:p>
        </p:txBody>
      </p:sp>
      <p:sp>
        <p:nvSpPr>
          <p:cNvPr id="4" name="Platshållare för innehåll 3">
            <a:extLst>
              <a:ext uri="{FF2B5EF4-FFF2-40B4-BE49-F238E27FC236}">
                <a16:creationId xmlns:a16="http://schemas.microsoft.com/office/drawing/2014/main" xmlns="" id="{8B5FC544-B0A4-484B-8E2C-6FF0014F5925}"/>
              </a:ext>
            </a:extLst>
          </p:cNvPr>
          <p:cNvSpPr>
            <a:spLocks noGrp="1"/>
          </p:cNvSpPr>
          <p:nvPr>
            <p:ph sz="half" idx="2"/>
          </p:nvPr>
        </p:nvSpPr>
        <p:spPr>
          <a:xfrm>
            <a:off x="804997" y="2606506"/>
            <a:ext cx="4706803" cy="4386291"/>
          </a:xfrm>
        </p:spPr>
        <p:txBody>
          <a:bodyPr vert="horz" lIns="91440" tIns="45720" rIns="91440" bIns="45720" rtlCol="0" anchor="ctr">
            <a:normAutofit lnSpcReduction="10000"/>
          </a:bodyPr>
          <a:lstStyle/>
          <a:p>
            <a:pPr marL="0" indent="0">
              <a:buNone/>
            </a:pPr>
            <a:endParaRPr lang="ro-RO" sz="1800" dirty="0" smtClean="0">
              <a:solidFill>
                <a:srgbClr val="000000"/>
              </a:solidFill>
            </a:endParaRPr>
          </a:p>
          <a:p>
            <a:pPr marL="0" indent="0" algn="just">
              <a:buNone/>
            </a:pPr>
            <a:r>
              <a:rPr lang="ro-RO" sz="1800" dirty="0">
                <a:solidFill>
                  <a:srgbClr val="000000"/>
                </a:solidFill>
              </a:rPr>
              <a:t>Angajamentul Pactului Primarilor este transformat în acțiuni practice prin </a:t>
            </a:r>
            <a:r>
              <a:rPr lang="ro-RO" sz="1800" dirty="0" smtClean="0">
                <a:solidFill>
                  <a:srgbClr val="000000"/>
                </a:solidFill>
              </a:rPr>
              <a:t>realizarea </a:t>
            </a:r>
            <a:r>
              <a:rPr lang="ro-RO" sz="1800" dirty="0">
                <a:solidFill>
                  <a:srgbClr val="000000"/>
                </a:solidFill>
              </a:rPr>
              <a:t>unui plan de acțiune privind energia </a:t>
            </a:r>
            <a:r>
              <a:rPr lang="ro-RO" sz="1800" dirty="0" smtClean="0">
                <a:solidFill>
                  <a:srgbClr val="000000"/>
                </a:solidFill>
              </a:rPr>
              <a:t>durabilă și </a:t>
            </a:r>
            <a:r>
              <a:rPr lang="ro-RO" sz="1800" dirty="0">
                <a:solidFill>
                  <a:srgbClr val="000000"/>
                </a:solidFill>
              </a:rPr>
              <a:t>clima </a:t>
            </a:r>
            <a:r>
              <a:rPr lang="ro-RO" sz="1800" dirty="0" smtClean="0">
                <a:solidFill>
                  <a:srgbClr val="000000"/>
                </a:solidFill>
              </a:rPr>
              <a:t>(PAEDC) </a:t>
            </a:r>
            <a:r>
              <a:rPr lang="ro-RO" sz="1800" dirty="0">
                <a:solidFill>
                  <a:srgbClr val="000000"/>
                </a:solidFill>
              </a:rPr>
              <a:t>*. În planul de acțiune, vă </a:t>
            </a:r>
            <a:r>
              <a:rPr lang="ro-RO" sz="1800" dirty="0" smtClean="0">
                <a:solidFill>
                  <a:srgbClr val="000000"/>
                </a:solidFill>
              </a:rPr>
              <a:t>puteți alege măsuri </a:t>
            </a:r>
            <a:r>
              <a:rPr lang="ro-RO" sz="1800" dirty="0">
                <a:solidFill>
                  <a:srgbClr val="000000"/>
                </a:solidFill>
              </a:rPr>
              <a:t>care </a:t>
            </a:r>
            <a:r>
              <a:rPr lang="ro-RO" sz="1800" dirty="0" smtClean="0">
                <a:solidFill>
                  <a:srgbClr val="000000"/>
                </a:solidFill>
              </a:rPr>
              <a:t>să vă ajute </a:t>
            </a:r>
            <a:r>
              <a:rPr lang="ro-RO" sz="1800" dirty="0">
                <a:solidFill>
                  <a:srgbClr val="000000"/>
                </a:solidFill>
              </a:rPr>
              <a:t>să </a:t>
            </a:r>
            <a:r>
              <a:rPr lang="ro-RO" sz="1800" dirty="0" smtClean="0">
                <a:solidFill>
                  <a:srgbClr val="000000"/>
                </a:solidFill>
              </a:rPr>
              <a:t>ajungeți </a:t>
            </a:r>
            <a:r>
              <a:rPr lang="ro-RO" sz="1800" dirty="0">
                <a:solidFill>
                  <a:srgbClr val="000000"/>
                </a:solidFill>
              </a:rPr>
              <a:t>la 40% reducere a gazelor cu efect de seră </a:t>
            </a:r>
            <a:r>
              <a:rPr lang="ro-RO" sz="1800" dirty="0" smtClean="0">
                <a:solidFill>
                  <a:srgbClr val="000000"/>
                </a:solidFill>
              </a:rPr>
              <a:t>până în 2030</a:t>
            </a:r>
            <a:r>
              <a:rPr lang="ro-RO" sz="1800" dirty="0">
                <a:solidFill>
                  <a:srgbClr val="000000"/>
                </a:solidFill>
              </a:rPr>
              <a:t>. </a:t>
            </a:r>
          </a:p>
          <a:p>
            <a:pPr marL="0" indent="0" algn="just">
              <a:buNone/>
            </a:pPr>
            <a:r>
              <a:rPr lang="ro-RO" sz="1800" dirty="0" smtClean="0">
                <a:solidFill>
                  <a:srgbClr val="000000"/>
                </a:solidFill>
              </a:rPr>
              <a:t>Dar cum trebuie să selectați acțiunile? Care sunt aspectele cele mai importante de ținut cont? Ca un prim ghid, luați-vă răgaz să parcurgeți acest material.</a:t>
            </a:r>
            <a:endParaRPr lang="ro-RO" sz="1800" dirty="0">
              <a:solidFill>
                <a:srgbClr val="000000"/>
              </a:solidFill>
            </a:endParaRPr>
          </a:p>
          <a:p>
            <a:pPr marL="0" indent="0">
              <a:buNone/>
            </a:pPr>
            <a:r>
              <a:rPr lang="ro-RO" sz="1400" dirty="0" smtClean="0">
                <a:solidFill>
                  <a:srgbClr val="000000"/>
                </a:solidFill>
              </a:rPr>
              <a:t>Acest material a fost realizat în cadrul proiectului European EMPOWERING</a:t>
            </a:r>
            <a:r>
              <a:rPr lang="en-US" sz="1400" dirty="0" smtClean="0">
                <a:solidFill>
                  <a:srgbClr val="000000"/>
                </a:solidFill>
              </a:rPr>
              <a:t>, </a:t>
            </a:r>
            <a:r>
              <a:rPr lang="en-US" sz="1400" dirty="0">
                <a:solidFill>
                  <a:srgbClr val="000000"/>
                </a:solidFill>
              </a:rPr>
              <a:t>empowering2020.eu </a:t>
            </a:r>
          </a:p>
          <a:p>
            <a:pPr marL="0" indent="0">
              <a:buNone/>
            </a:pPr>
            <a:r>
              <a:rPr lang="ro-RO" sz="1400" dirty="0" smtClean="0">
                <a:solidFill>
                  <a:srgbClr val="000000"/>
                </a:solidFill>
              </a:rPr>
              <a:t>Acest material durează 10-15 minute.</a:t>
            </a:r>
          </a:p>
          <a:p>
            <a:pPr marL="0" indent="0">
              <a:buNone/>
            </a:pPr>
            <a:r>
              <a:rPr lang="en-US" sz="1400" dirty="0" smtClean="0">
                <a:solidFill>
                  <a:srgbClr val="000000"/>
                </a:solidFill>
              </a:rPr>
              <a:t> </a:t>
            </a:r>
            <a:r>
              <a:rPr lang="en-US" sz="1400" i="1" dirty="0" smtClean="0">
                <a:solidFill>
                  <a:srgbClr val="000000"/>
                </a:solidFill>
              </a:rPr>
              <a:t>*</a:t>
            </a:r>
            <a:r>
              <a:rPr lang="ro-RO" sz="1400" i="1" dirty="0" smtClean="0">
                <a:solidFill>
                  <a:srgbClr val="000000"/>
                </a:solidFill>
              </a:rPr>
              <a:t> care înainte de 2015 – Pactul Primarilor revizuit îl denumea Plan de acțiune pentru Energie Durabilă</a:t>
            </a:r>
            <a:endParaRPr lang="en-US" sz="1400" dirty="0">
              <a:solidFill>
                <a:srgbClr val="000000"/>
              </a:solidFill>
            </a:endParaRPr>
          </a:p>
          <a:p>
            <a:endParaRPr lang="en-US" sz="1400" dirty="0">
              <a:solidFill>
                <a:srgbClr val="000000"/>
              </a:solidFill>
            </a:endParaRPr>
          </a:p>
          <a:p>
            <a:endParaRPr lang="en-US" sz="1400" dirty="0">
              <a:solidFill>
                <a:srgbClr val="000000"/>
              </a:solidFill>
            </a:endParaRPr>
          </a:p>
        </p:txBody>
      </p:sp>
    </p:spTree>
    <p:extLst>
      <p:ext uri="{BB962C8B-B14F-4D97-AF65-F5344CB8AC3E}">
        <p14:creationId xmlns:p14="http://schemas.microsoft.com/office/powerpoint/2010/main" val="2510405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156E7280-3F7C-4284-91E3-92DB5C5DC52A}"/>
              </a:ext>
            </a:extLst>
          </p:cNvPr>
          <p:cNvSpPr>
            <a:spLocks noGrp="1"/>
          </p:cNvSpPr>
          <p:nvPr>
            <p:ph type="title"/>
          </p:nvPr>
        </p:nvSpPr>
        <p:spPr>
          <a:xfrm>
            <a:off x="648930" y="629266"/>
            <a:ext cx="5127030" cy="1676603"/>
          </a:xfrm>
        </p:spPr>
        <p:txBody>
          <a:bodyPr>
            <a:normAutofit fontScale="90000"/>
          </a:bodyPr>
          <a:lstStyle/>
          <a:p>
            <a:r>
              <a:rPr lang="it-IT" sz="3200" dirty="0"/>
              <a:t>Luarea de măsuri pentru adaptarea la schimbările climatice</a:t>
            </a:r>
            <a:br>
              <a:rPr lang="it-IT" sz="3200" dirty="0"/>
            </a:br>
            <a:endParaRPr lang="it-IT" sz="3200" dirty="0"/>
          </a:p>
        </p:txBody>
      </p:sp>
      <p:sp>
        <p:nvSpPr>
          <p:cNvPr id="3" name="Platshållare för innehåll 2">
            <a:extLst>
              <a:ext uri="{FF2B5EF4-FFF2-40B4-BE49-F238E27FC236}">
                <a16:creationId xmlns:a16="http://schemas.microsoft.com/office/drawing/2014/main" xmlns="" id="{12FF3A55-2B25-4A2C-A1A8-4FF3A816B773}"/>
              </a:ext>
            </a:extLst>
          </p:cNvPr>
          <p:cNvSpPr>
            <a:spLocks noGrp="1"/>
          </p:cNvSpPr>
          <p:nvPr>
            <p:ph idx="1"/>
          </p:nvPr>
        </p:nvSpPr>
        <p:spPr>
          <a:xfrm>
            <a:off x="648930" y="2143125"/>
            <a:ext cx="5127029" cy="4280719"/>
          </a:xfrm>
        </p:spPr>
        <p:txBody>
          <a:bodyPr>
            <a:normAutofit lnSpcReduction="10000"/>
          </a:bodyPr>
          <a:lstStyle/>
          <a:p>
            <a:pPr marL="0" indent="0" algn="just">
              <a:buNone/>
            </a:pPr>
            <a:r>
              <a:rPr lang="en-GB" sz="1400" dirty="0"/>
              <a:t>Ca parte a </a:t>
            </a:r>
            <a:r>
              <a:rPr lang="ro-RO" sz="1400" dirty="0" smtClean="0"/>
              <a:t>PAEDC</a:t>
            </a:r>
            <a:r>
              <a:rPr lang="en-GB" sz="1400" dirty="0" smtClean="0"/>
              <a:t>, </a:t>
            </a:r>
            <a:r>
              <a:rPr lang="en-GB" sz="1400" dirty="0"/>
              <a:t>se </a:t>
            </a:r>
            <a:r>
              <a:rPr lang="en-GB" sz="1400" dirty="0" err="1"/>
              <a:t>desfășoară</a:t>
            </a:r>
            <a:r>
              <a:rPr lang="en-GB" sz="1400" dirty="0"/>
              <a:t> </a:t>
            </a:r>
            <a:r>
              <a:rPr lang="en-GB" sz="1400" b="1" dirty="0"/>
              <a:t>o </a:t>
            </a:r>
            <a:r>
              <a:rPr lang="en-GB" sz="1400" b="1" dirty="0" err="1"/>
              <a:t>evaluare</a:t>
            </a:r>
            <a:r>
              <a:rPr lang="en-GB" sz="1400" b="1" dirty="0"/>
              <a:t> a </a:t>
            </a:r>
            <a:r>
              <a:rPr lang="en-GB" sz="1400" b="1" dirty="0" err="1"/>
              <a:t>riscurilor</a:t>
            </a:r>
            <a:r>
              <a:rPr lang="en-GB" sz="1400" b="1" dirty="0"/>
              <a:t> și a </a:t>
            </a:r>
            <a:r>
              <a:rPr lang="en-GB" sz="1400" b="1" dirty="0" err="1"/>
              <a:t>vulnerabilități</a:t>
            </a:r>
            <a:r>
              <a:rPr lang="en-GB" sz="1400" dirty="0" err="1"/>
              <a:t>i</a:t>
            </a:r>
            <a:r>
              <a:rPr lang="en-GB" sz="1400" dirty="0"/>
              <a:t> pentru a </a:t>
            </a:r>
            <a:r>
              <a:rPr lang="en-GB" sz="1400" dirty="0" err="1"/>
              <a:t>obține</a:t>
            </a:r>
            <a:r>
              <a:rPr lang="en-GB" sz="1400" dirty="0"/>
              <a:t> o </a:t>
            </a:r>
            <a:r>
              <a:rPr lang="en-GB" sz="1400" dirty="0" err="1"/>
              <a:t>înțelegere</a:t>
            </a:r>
            <a:r>
              <a:rPr lang="en-GB" sz="1400" dirty="0"/>
              <a:t> </a:t>
            </a:r>
            <a:r>
              <a:rPr lang="en-GB" sz="1400" dirty="0" err="1"/>
              <a:t>mai</a:t>
            </a:r>
            <a:r>
              <a:rPr lang="en-GB" sz="1400" dirty="0"/>
              <a:t> </a:t>
            </a:r>
            <a:r>
              <a:rPr lang="en-GB" sz="1400" dirty="0" err="1"/>
              <a:t>profundă</a:t>
            </a:r>
            <a:r>
              <a:rPr lang="en-GB" sz="1400" dirty="0"/>
              <a:t> a </a:t>
            </a:r>
            <a:r>
              <a:rPr lang="en-GB" sz="1400" dirty="0" err="1"/>
              <a:t>potențialelor</a:t>
            </a:r>
            <a:r>
              <a:rPr lang="en-GB" sz="1400" dirty="0"/>
              <a:t> </a:t>
            </a:r>
            <a:r>
              <a:rPr lang="en-GB" sz="1400" dirty="0" err="1"/>
              <a:t>pericole</a:t>
            </a:r>
            <a:r>
              <a:rPr lang="en-GB" sz="1400" dirty="0"/>
              <a:t> </a:t>
            </a:r>
            <a:r>
              <a:rPr lang="en-GB" sz="1400" dirty="0" err="1"/>
              <a:t>climatice</a:t>
            </a:r>
            <a:r>
              <a:rPr lang="en-GB" sz="1400" dirty="0"/>
              <a:t> ale </a:t>
            </a:r>
            <a:r>
              <a:rPr lang="en-GB" sz="1400" dirty="0" err="1"/>
              <a:t>orașelor</a:t>
            </a:r>
            <a:r>
              <a:rPr lang="en-GB" sz="1400" dirty="0"/>
              <a:t> și </a:t>
            </a:r>
            <a:r>
              <a:rPr lang="en-GB" sz="1400" dirty="0" err="1"/>
              <a:t>regiunilor</a:t>
            </a:r>
            <a:r>
              <a:rPr lang="en-GB" sz="1400" dirty="0"/>
              <a:t>, de </a:t>
            </a:r>
            <a:r>
              <a:rPr lang="en-GB" sz="1400" dirty="0" err="1"/>
              <a:t>exemplu</a:t>
            </a:r>
            <a:r>
              <a:rPr lang="en-GB" sz="1400" dirty="0"/>
              <a:t> </a:t>
            </a:r>
            <a:r>
              <a:rPr lang="ro-RO" sz="1400" dirty="0" smtClean="0"/>
              <a:t>valurile</a:t>
            </a:r>
            <a:r>
              <a:rPr lang="en-GB" sz="1400" dirty="0" smtClean="0"/>
              <a:t> </a:t>
            </a:r>
            <a:r>
              <a:rPr lang="en-GB" sz="1400" dirty="0"/>
              <a:t>de </a:t>
            </a:r>
            <a:r>
              <a:rPr lang="en-GB" sz="1400" dirty="0" err="1"/>
              <a:t>căldură</a:t>
            </a:r>
            <a:r>
              <a:rPr lang="en-GB" sz="1400" dirty="0"/>
              <a:t>, </a:t>
            </a:r>
            <a:r>
              <a:rPr lang="en-GB" sz="1400" dirty="0" err="1"/>
              <a:t>furtunile</a:t>
            </a:r>
            <a:r>
              <a:rPr lang="en-GB" sz="1400" dirty="0"/>
              <a:t>, </a:t>
            </a:r>
            <a:r>
              <a:rPr lang="en-GB" sz="1400" dirty="0" err="1"/>
              <a:t>incendiile</a:t>
            </a:r>
            <a:r>
              <a:rPr lang="en-GB" sz="1400" dirty="0"/>
              <a:t>. </a:t>
            </a:r>
            <a:r>
              <a:rPr lang="en-GB" sz="1400" dirty="0" err="1"/>
              <a:t>Zonele</a:t>
            </a:r>
            <a:r>
              <a:rPr lang="en-GB" sz="1400" dirty="0"/>
              <a:t> și </a:t>
            </a:r>
            <a:r>
              <a:rPr lang="en-GB" sz="1400" dirty="0" err="1"/>
              <a:t>sectoarele</a:t>
            </a:r>
            <a:r>
              <a:rPr lang="en-GB" sz="1400" dirty="0"/>
              <a:t> </a:t>
            </a:r>
            <a:r>
              <a:rPr lang="en-GB" sz="1400" dirty="0" err="1"/>
              <a:t>vulnerabile</a:t>
            </a:r>
            <a:r>
              <a:rPr lang="en-GB" sz="1400" dirty="0"/>
              <a:t> </a:t>
            </a:r>
            <a:r>
              <a:rPr lang="en-GB" sz="1400" dirty="0" err="1"/>
              <a:t>sunt</a:t>
            </a:r>
            <a:r>
              <a:rPr lang="en-GB" sz="1400" dirty="0"/>
              <a:t> </a:t>
            </a:r>
            <a:r>
              <a:rPr lang="en-GB" sz="1400" dirty="0" err="1"/>
              <a:t>identificate</a:t>
            </a:r>
            <a:r>
              <a:rPr lang="en-GB" sz="1400" dirty="0"/>
              <a:t>, </a:t>
            </a:r>
            <a:r>
              <a:rPr lang="en-GB" sz="1400" dirty="0" err="1"/>
              <a:t>ceea</a:t>
            </a:r>
            <a:r>
              <a:rPr lang="en-GB" sz="1400" dirty="0"/>
              <a:t> </a:t>
            </a:r>
            <a:r>
              <a:rPr lang="en-GB" sz="1400" dirty="0" err="1"/>
              <a:t>ce</a:t>
            </a:r>
            <a:r>
              <a:rPr lang="en-GB" sz="1400" dirty="0"/>
              <a:t> conduce la o </a:t>
            </a:r>
            <a:r>
              <a:rPr lang="en-GB" sz="1400" dirty="0" err="1"/>
              <a:t>serie</a:t>
            </a:r>
            <a:r>
              <a:rPr lang="en-GB" sz="1400" dirty="0"/>
              <a:t> de </a:t>
            </a:r>
            <a:r>
              <a:rPr lang="en-GB" sz="1400" dirty="0" err="1"/>
              <a:t>domenii</a:t>
            </a:r>
            <a:r>
              <a:rPr lang="en-GB" sz="1400" dirty="0"/>
              <a:t> de </a:t>
            </a:r>
            <a:r>
              <a:rPr lang="en-GB" sz="1400" dirty="0" err="1"/>
              <a:t>interes</a:t>
            </a:r>
            <a:r>
              <a:rPr lang="en-GB" sz="1400" dirty="0"/>
              <a:t>, </a:t>
            </a:r>
            <a:r>
              <a:rPr lang="en-GB" sz="1400" dirty="0" err="1"/>
              <a:t>în</a:t>
            </a:r>
            <a:r>
              <a:rPr lang="en-GB" sz="1400" dirty="0"/>
              <a:t> care </a:t>
            </a:r>
            <a:r>
              <a:rPr lang="en-GB" sz="1400" dirty="0" err="1"/>
              <a:t>există</a:t>
            </a:r>
            <a:r>
              <a:rPr lang="en-GB" sz="1400" dirty="0"/>
              <a:t> un </a:t>
            </a:r>
            <a:r>
              <a:rPr lang="en-GB" sz="1400" dirty="0" err="1"/>
              <a:t>risc</a:t>
            </a:r>
            <a:r>
              <a:rPr lang="en-GB" sz="1400" dirty="0"/>
              <a:t> climatic </a:t>
            </a:r>
            <a:r>
              <a:rPr lang="en-GB" sz="1400" dirty="0" err="1"/>
              <a:t>mai</a:t>
            </a:r>
            <a:r>
              <a:rPr lang="en-GB" sz="1400" dirty="0"/>
              <a:t> mare și la care </a:t>
            </a:r>
            <a:r>
              <a:rPr lang="en-GB" sz="1400" dirty="0" err="1"/>
              <a:t>ar</a:t>
            </a:r>
            <a:r>
              <a:rPr lang="en-GB" sz="1400" dirty="0"/>
              <a:t> </a:t>
            </a:r>
            <a:r>
              <a:rPr lang="en-GB" sz="1400" dirty="0" err="1"/>
              <a:t>trebui</a:t>
            </a:r>
            <a:r>
              <a:rPr lang="en-GB" sz="1400" dirty="0"/>
              <a:t> </a:t>
            </a:r>
            <a:r>
              <a:rPr lang="en-GB" sz="1400" dirty="0" err="1"/>
              <a:t>să</a:t>
            </a:r>
            <a:r>
              <a:rPr lang="en-GB" sz="1400" dirty="0"/>
              <a:t> fie </a:t>
            </a:r>
            <a:r>
              <a:rPr lang="en-GB" sz="1400" dirty="0" err="1"/>
              <a:t>îndreptate</a:t>
            </a:r>
            <a:r>
              <a:rPr lang="en-GB" sz="1400" dirty="0"/>
              <a:t> </a:t>
            </a:r>
            <a:r>
              <a:rPr lang="en-GB" sz="1400" dirty="0" err="1"/>
              <a:t>acțiunile</a:t>
            </a:r>
            <a:r>
              <a:rPr lang="en-GB" sz="1400" dirty="0"/>
              <a:t> de </a:t>
            </a:r>
            <a:r>
              <a:rPr lang="en-GB" sz="1400" dirty="0" err="1"/>
              <a:t>adaptare</a:t>
            </a:r>
            <a:r>
              <a:rPr lang="en-GB" sz="1400" dirty="0"/>
              <a:t>.</a:t>
            </a:r>
          </a:p>
          <a:p>
            <a:pPr marL="0" indent="0" algn="just">
              <a:buNone/>
            </a:pPr>
            <a:r>
              <a:rPr lang="en-GB" sz="1400" dirty="0" err="1"/>
              <a:t>Acțiunile</a:t>
            </a:r>
            <a:r>
              <a:rPr lang="en-GB" sz="1400" dirty="0"/>
              <a:t> de </a:t>
            </a:r>
            <a:r>
              <a:rPr lang="en-GB" sz="1400" dirty="0" err="1"/>
              <a:t>adaptare</a:t>
            </a:r>
            <a:r>
              <a:rPr lang="en-GB" sz="1400" dirty="0"/>
              <a:t> </a:t>
            </a:r>
            <a:r>
              <a:rPr lang="en-GB" sz="1400" dirty="0" err="1"/>
              <a:t>sunt</a:t>
            </a:r>
            <a:r>
              <a:rPr lang="en-GB" sz="1400" dirty="0"/>
              <a:t> </a:t>
            </a:r>
            <a:r>
              <a:rPr lang="en-GB" sz="1400" dirty="0" err="1"/>
              <a:t>axate</a:t>
            </a:r>
            <a:r>
              <a:rPr lang="en-GB" sz="1400" dirty="0"/>
              <a:t> </a:t>
            </a:r>
            <a:r>
              <a:rPr lang="en-GB" sz="1400" dirty="0" err="1"/>
              <a:t>pe</a:t>
            </a:r>
            <a:r>
              <a:rPr lang="en-GB" sz="1400" dirty="0"/>
              <a:t> </a:t>
            </a:r>
            <a:r>
              <a:rPr lang="en-GB" sz="1400" dirty="0" err="1"/>
              <a:t>îmbunătățirea</a:t>
            </a:r>
            <a:r>
              <a:rPr lang="en-GB" sz="1400" dirty="0"/>
              <a:t> </a:t>
            </a:r>
            <a:r>
              <a:rPr lang="en-GB" sz="1400" b="1" dirty="0" err="1"/>
              <a:t>rezilienței</a:t>
            </a:r>
            <a:r>
              <a:rPr lang="en-GB" sz="1400" dirty="0"/>
              <a:t> </a:t>
            </a:r>
            <a:r>
              <a:rPr lang="en-GB" sz="1400" dirty="0" err="1"/>
              <a:t>sectorului</a:t>
            </a:r>
            <a:r>
              <a:rPr lang="en-GB" sz="1400" dirty="0"/>
              <a:t> </a:t>
            </a:r>
            <a:r>
              <a:rPr lang="en-GB" sz="1400" dirty="0" err="1"/>
              <a:t>sau</a:t>
            </a:r>
            <a:r>
              <a:rPr lang="en-GB" sz="1400" dirty="0"/>
              <a:t> </a:t>
            </a:r>
            <a:r>
              <a:rPr lang="en-GB" sz="1400" dirty="0" err="1"/>
              <a:t>sistemului</a:t>
            </a:r>
            <a:r>
              <a:rPr lang="en-GB" sz="1400" dirty="0"/>
              <a:t> </a:t>
            </a:r>
            <a:r>
              <a:rPr lang="en-GB" sz="1400" dirty="0" err="1"/>
              <a:t>vizat</a:t>
            </a:r>
            <a:r>
              <a:rPr lang="en-GB" sz="1400" dirty="0"/>
              <a:t> și </a:t>
            </a:r>
            <a:r>
              <a:rPr lang="en-GB" sz="1400" dirty="0" err="1"/>
              <a:t>acoperă</a:t>
            </a:r>
            <a:r>
              <a:rPr lang="en-GB" sz="1400" dirty="0"/>
              <a:t> o </a:t>
            </a:r>
            <a:r>
              <a:rPr lang="en-GB" sz="1400" dirty="0" err="1"/>
              <a:t>serie</a:t>
            </a:r>
            <a:r>
              <a:rPr lang="en-GB" sz="1400" dirty="0"/>
              <a:t> de </a:t>
            </a:r>
            <a:r>
              <a:rPr lang="en-GB" sz="1400" dirty="0" err="1"/>
              <a:t>măsuri</a:t>
            </a:r>
            <a:r>
              <a:rPr lang="en-GB" sz="1400" dirty="0"/>
              <a:t>. De </a:t>
            </a:r>
            <a:r>
              <a:rPr lang="en-GB" sz="1400" dirty="0" err="1"/>
              <a:t>exemplu</a:t>
            </a:r>
            <a:r>
              <a:rPr lang="en-GB" sz="1400" dirty="0"/>
              <a:t>, </a:t>
            </a:r>
            <a:r>
              <a:rPr lang="en-GB" sz="1400" dirty="0" err="1"/>
              <a:t>acțiunile</a:t>
            </a:r>
            <a:r>
              <a:rPr lang="en-GB" sz="1400" dirty="0"/>
              <a:t> pot include </a:t>
            </a:r>
            <a:r>
              <a:rPr lang="en-GB" sz="1400" dirty="0" err="1"/>
              <a:t>măsuri</a:t>
            </a:r>
            <a:r>
              <a:rPr lang="en-GB" sz="1400" dirty="0"/>
              <a:t> de </a:t>
            </a:r>
            <a:r>
              <a:rPr lang="en-GB" sz="1400" dirty="0" err="1"/>
              <a:t>infrastructură</a:t>
            </a:r>
            <a:r>
              <a:rPr lang="en-GB" sz="1400" dirty="0" smtClean="0"/>
              <a:t>,</a:t>
            </a:r>
            <a:r>
              <a:rPr lang="ro-RO" sz="1400" dirty="0" smtClean="0"/>
              <a:t> cum</a:t>
            </a:r>
            <a:r>
              <a:rPr lang="en-GB" sz="1400" dirty="0" smtClean="0"/>
              <a:t> </a:t>
            </a:r>
            <a:r>
              <a:rPr lang="en-GB" sz="1400" dirty="0" err="1"/>
              <a:t>ar</a:t>
            </a:r>
            <a:r>
              <a:rPr lang="en-GB" sz="1400" dirty="0"/>
              <a:t> fi </a:t>
            </a:r>
            <a:r>
              <a:rPr lang="en-GB" sz="1400" dirty="0" err="1"/>
              <a:t>consolidarea</a:t>
            </a:r>
            <a:r>
              <a:rPr lang="en-GB" sz="1400" dirty="0"/>
              <a:t> și </a:t>
            </a:r>
            <a:r>
              <a:rPr lang="en-GB" sz="1400" dirty="0" err="1"/>
              <a:t>renovarea</a:t>
            </a:r>
            <a:r>
              <a:rPr lang="en-GB" sz="1400" dirty="0"/>
              <a:t> </a:t>
            </a:r>
            <a:r>
              <a:rPr lang="en-GB" sz="1400" dirty="0" err="1"/>
              <a:t>clădirilor</a:t>
            </a:r>
            <a:r>
              <a:rPr lang="en-GB" sz="1400" dirty="0"/>
              <a:t> </a:t>
            </a:r>
            <a:r>
              <a:rPr lang="en-GB" sz="1400" dirty="0" err="1"/>
              <a:t>sau</a:t>
            </a:r>
            <a:r>
              <a:rPr lang="en-GB" sz="1400" dirty="0"/>
              <a:t> </a:t>
            </a:r>
            <a:r>
              <a:rPr lang="en-GB" sz="1400" dirty="0" err="1"/>
              <a:t>construirea</a:t>
            </a:r>
            <a:r>
              <a:rPr lang="en-GB" sz="1400" dirty="0"/>
              <a:t> de </a:t>
            </a:r>
            <a:r>
              <a:rPr lang="en-GB" sz="1400" dirty="0" err="1"/>
              <a:t>sisteme</a:t>
            </a:r>
            <a:r>
              <a:rPr lang="en-GB" sz="1400" dirty="0"/>
              <a:t> de </a:t>
            </a:r>
            <a:r>
              <a:rPr lang="en-GB" sz="1400" dirty="0" err="1"/>
              <a:t>apărare</a:t>
            </a:r>
            <a:r>
              <a:rPr lang="en-GB" sz="1400" dirty="0"/>
              <a:t> a </a:t>
            </a:r>
            <a:r>
              <a:rPr lang="en-GB" sz="1400" dirty="0" err="1"/>
              <a:t>inundațiilor</a:t>
            </a:r>
            <a:r>
              <a:rPr lang="en-GB" sz="1400" dirty="0"/>
              <a:t>. </a:t>
            </a:r>
            <a:r>
              <a:rPr lang="en-GB" sz="1400" dirty="0" err="1"/>
              <a:t>Alte</a:t>
            </a:r>
            <a:r>
              <a:rPr lang="en-GB" sz="1400" dirty="0"/>
              <a:t> </a:t>
            </a:r>
            <a:r>
              <a:rPr lang="en-GB" sz="1400" dirty="0" err="1"/>
              <a:t>exemple</a:t>
            </a:r>
            <a:r>
              <a:rPr lang="en-GB" sz="1400" dirty="0"/>
              <a:t> se </a:t>
            </a:r>
            <a:r>
              <a:rPr lang="en-GB" sz="1400" dirty="0" err="1"/>
              <a:t>concentrează</a:t>
            </a:r>
            <a:r>
              <a:rPr lang="en-GB" sz="1400" dirty="0"/>
              <a:t> </a:t>
            </a:r>
            <a:r>
              <a:rPr lang="en-GB" sz="1400" dirty="0" err="1"/>
              <a:t>pe</a:t>
            </a:r>
            <a:r>
              <a:rPr lang="en-GB" sz="1400" dirty="0"/>
              <a:t> </a:t>
            </a:r>
            <a:r>
              <a:rPr lang="en-GB" sz="1400" dirty="0" err="1"/>
              <a:t>implementarea</a:t>
            </a:r>
            <a:r>
              <a:rPr lang="en-GB" sz="1400" dirty="0"/>
              <a:t> și </a:t>
            </a:r>
            <a:r>
              <a:rPr lang="en-GB" sz="1400" dirty="0" err="1"/>
              <a:t>extinderea</a:t>
            </a:r>
            <a:r>
              <a:rPr lang="en-GB" sz="1400" dirty="0"/>
              <a:t> </a:t>
            </a:r>
            <a:r>
              <a:rPr lang="en-GB" sz="1400" dirty="0" err="1"/>
              <a:t>zonelor</a:t>
            </a:r>
            <a:r>
              <a:rPr lang="en-GB" sz="1400" dirty="0"/>
              <a:t> </a:t>
            </a:r>
            <a:r>
              <a:rPr lang="en-GB" sz="1400" dirty="0" err="1"/>
              <a:t>verzi</a:t>
            </a:r>
            <a:r>
              <a:rPr lang="en-GB" sz="1400" dirty="0"/>
              <a:t>, </a:t>
            </a:r>
            <a:r>
              <a:rPr lang="en-GB" sz="1400" dirty="0" err="1"/>
              <a:t>fațadelor</a:t>
            </a:r>
            <a:r>
              <a:rPr lang="en-GB" sz="1400" dirty="0"/>
              <a:t> și </a:t>
            </a:r>
            <a:r>
              <a:rPr lang="en-GB" sz="1400" dirty="0" err="1"/>
              <a:t>acoperișurilor</a:t>
            </a:r>
            <a:r>
              <a:rPr lang="en-GB" sz="1400" dirty="0"/>
              <a:t> </a:t>
            </a:r>
            <a:r>
              <a:rPr lang="en-GB" sz="1400" dirty="0" err="1"/>
              <a:t>verzi</a:t>
            </a:r>
            <a:r>
              <a:rPr lang="en-GB" sz="1400" dirty="0"/>
              <a:t>, pentru a </a:t>
            </a:r>
            <a:r>
              <a:rPr lang="en-GB" sz="1400" dirty="0" err="1"/>
              <a:t>îmbunătăți</a:t>
            </a:r>
            <a:r>
              <a:rPr lang="en-GB" sz="1400" dirty="0"/>
              <a:t> </a:t>
            </a:r>
            <a:r>
              <a:rPr lang="en-GB" sz="1400" dirty="0" err="1"/>
              <a:t>retentia</a:t>
            </a:r>
            <a:r>
              <a:rPr lang="en-GB" sz="1400" dirty="0"/>
              <a:t> de </a:t>
            </a:r>
            <a:r>
              <a:rPr lang="en-GB" sz="1400" dirty="0" err="1"/>
              <a:t>apă</a:t>
            </a:r>
            <a:r>
              <a:rPr lang="en-GB" sz="1400" dirty="0"/>
              <a:t> și pentru a reduce </a:t>
            </a:r>
            <a:r>
              <a:rPr lang="en-GB" sz="1400" dirty="0" err="1"/>
              <a:t>temperaturile</a:t>
            </a:r>
            <a:r>
              <a:rPr lang="en-GB" sz="1400" dirty="0"/>
              <a:t> </a:t>
            </a:r>
            <a:r>
              <a:rPr lang="en-GB" sz="1400" dirty="0" err="1"/>
              <a:t>atmosferice</a:t>
            </a:r>
            <a:r>
              <a:rPr lang="en-GB" sz="1400" dirty="0"/>
              <a:t> urbane. </a:t>
            </a:r>
            <a:r>
              <a:rPr lang="en-GB" sz="1400" dirty="0" err="1"/>
              <a:t>Având</a:t>
            </a:r>
            <a:r>
              <a:rPr lang="en-GB" sz="1400" dirty="0"/>
              <a:t> </a:t>
            </a:r>
            <a:r>
              <a:rPr lang="en-GB" sz="1400" dirty="0" err="1"/>
              <a:t>în</a:t>
            </a:r>
            <a:r>
              <a:rPr lang="en-GB" sz="1400" dirty="0"/>
              <a:t> </a:t>
            </a:r>
            <a:r>
              <a:rPr lang="en-GB" sz="1400" dirty="0" err="1"/>
              <a:t>vedere</a:t>
            </a:r>
            <a:r>
              <a:rPr lang="en-GB" sz="1400" dirty="0"/>
              <a:t> </a:t>
            </a:r>
            <a:r>
              <a:rPr lang="en-GB" sz="1400" dirty="0" err="1"/>
              <a:t>modul</a:t>
            </a:r>
            <a:r>
              <a:rPr lang="en-GB" sz="1400" dirty="0"/>
              <a:t> de a </a:t>
            </a:r>
            <a:r>
              <a:rPr lang="en-GB" sz="1400" dirty="0" err="1"/>
              <a:t>evita</a:t>
            </a:r>
            <a:r>
              <a:rPr lang="en-GB" sz="1400" dirty="0"/>
              <a:t> </a:t>
            </a:r>
            <a:r>
              <a:rPr lang="en-GB" sz="1400" dirty="0" err="1"/>
              <a:t>sau</a:t>
            </a:r>
            <a:r>
              <a:rPr lang="en-GB" sz="1400" dirty="0"/>
              <a:t> de a reduce </a:t>
            </a:r>
            <a:r>
              <a:rPr lang="en-GB" sz="1400" dirty="0" err="1"/>
              <a:t>expunerea</a:t>
            </a:r>
            <a:r>
              <a:rPr lang="en-GB" sz="1400" dirty="0"/>
              <a:t> la </a:t>
            </a:r>
            <a:r>
              <a:rPr lang="en-GB" sz="1400" dirty="0" err="1"/>
              <a:t>riscul</a:t>
            </a:r>
            <a:r>
              <a:rPr lang="en-GB" sz="1400" dirty="0"/>
              <a:t> climatic </a:t>
            </a:r>
            <a:r>
              <a:rPr lang="en-GB" sz="1400" dirty="0" err="1"/>
              <a:t>în</a:t>
            </a:r>
            <a:r>
              <a:rPr lang="en-GB" sz="1400" dirty="0"/>
              <a:t> </a:t>
            </a:r>
            <a:r>
              <a:rPr lang="en-GB" sz="1400" dirty="0" err="1"/>
              <a:t>planificarea</a:t>
            </a:r>
            <a:r>
              <a:rPr lang="en-GB" sz="1400" dirty="0"/>
              <a:t> </a:t>
            </a:r>
            <a:r>
              <a:rPr lang="en-GB" sz="1400" dirty="0" err="1"/>
              <a:t>utilizării</a:t>
            </a:r>
            <a:r>
              <a:rPr lang="en-GB" sz="1400" dirty="0"/>
              <a:t> terenurilor </a:t>
            </a:r>
            <a:r>
              <a:rPr lang="en-GB" sz="1400" dirty="0" err="1" smtClean="0"/>
              <a:t>este</a:t>
            </a:r>
            <a:r>
              <a:rPr lang="ro-RO" sz="1400" dirty="0"/>
              <a:t> </a:t>
            </a:r>
            <a:r>
              <a:rPr lang="ro-RO" sz="1400" dirty="0" smtClean="0"/>
              <a:t>foarte</a:t>
            </a:r>
            <a:r>
              <a:rPr lang="en-GB" sz="1400" dirty="0" smtClean="0"/>
              <a:t> </a:t>
            </a:r>
            <a:r>
              <a:rPr lang="en-GB" sz="1400" dirty="0"/>
              <a:t>important. </a:t>
            </a:r>
            <a:r>
              <a:rPr lang="en-GB" sz="1400" dirty="0" err="1"/>
              <a:t>Alte</a:t>
            </a:r>
            <a:r>
              <a:rPr lang="en-GB" sz="1400" dirty="0"/>
              <a:t> </a:t>
            </a:r>
            <a:r>
              <a:rPr lang="en-GB" sz="1400" dirty="0" err="1"/>
              <a:t>măsuri</a:t>
            </a:r>
            <a:r>
              <a:rPr lang="en-GB" sz="1400" dirty="0"/>
              <a:t> </a:t>
            </a:r>
            <a:r>
              <a:rPr lang="en-GB" sz="1400" dirty="0" err="1"/>
              <a:t>abordează</a:t>
            </a:r>
            <a:r>
              <a:rPr lang="en-GB" sz="1400" dirty="0"/>
              <a:t> </a:t>
            </a:r>
            <a:r>
              <a:rPr lang="en-GB" sz="1400" dirty="0" err="1"/>
              <a:t>consolidarea</a:t>
            </a:r>
            <a:r>
              <a:rPr lang="en-GB" sz="1400" dirty="0"/>
              <a:t> </a:t>
            </a:r>
            <a:r>
              <a:rPr lang="en-GB" sz="1400" dirty="0" err="1"/>
              <a:t>capacităților</a:t>
            </a:r>
            <a:r>
              <a:rPr lang="en-GB" sz="1400" dirty="0"/>
              <a:t> </a:t>
            </a:r>
            <a:r>
              <a:rPr lang="ro-RO" sz="1400" dirty="0" smtClean="0"/>
              <a:t>de </a:t>
            </a:r>
            <a:r>
              <a:rPr lang="en-GB" sz="1400" dirty="0" err="1" smtClean="0"/>
              <a:t>adapta</a:t>
            </a:r>
            <a:r>
              <a:rPr lang="ro-RO" sz="1400" dirty="0" smtClean="0"/>
              <a:t>r</a:t>
            </a:r>
            <a:r>
              <a:rPr lang="en-GB" sz="1400" dirty="0" smtClean="0"/>
              <a:t>e</a:t>
            </a:r>
            <a:r>
              <a:rPr lang="en-GB" sz="1400" dirty="0"/>
              <a:t>, </a:t>
            </a:r>
            <a:r>
              <a:rPr lang="en-GB" sz="1400" dirty="0" err="1"/>
              <a:t>ceea</a:t>
            </a:r>
            <a:r>
              <a:rPr lang="en-GB" sz="1400" dirty="0"/>
              <a:t> </a:t>
            </a:r>
            <a:r>
              <a:rPr lang="en-GB" sz="1400" dirty="0" err="1"/>
              <a:t>ce</a:t>
            </a:r>
            <a:r>
              <a:rPr lang="en-GB" sz="1400" dirty="0"/>
              <a:t> </a:t>
            </a:r>
            <a:r>
              <a:rPr lang="en-GB" sz="1400" dirty="0" err="1"/>
              <a:t>înseamnă</a:t>
            </a:r>
            <a:r>
              <a:rPr lang="en-GB" sz="1400" dirty="0"/>
              <a:t> </a:t>
            </a:r>
            <a:r>
              <a:rPr lang="en-GB" sz="1400" dirty="0" err="1"/>
              <a:t>dezvoltarea</a:t>
            </a:r>
            <a:r>
              <a:rPr lang="en-GB" sz="1400" dirty="0"/>
              <a:t> </a:t>
            </a:r>
            <a:r>
              <a:rPr lang="en-GB" sz="1400" dirty="0" err="1"/>
              <a:t>capacității</a:t>
            </a:r>
            <a:r>
              <a:rPr lang="en-GB" sz="1400" dirty="0"/>
              <a:t> </a:t>
            </a:r>
            <a:r>
              <a:rPr lang="en-GB" sz="1400" dirty="0" err="1"/>
              <a:t>persoanelor</a:t>
            </a:r>
            <a:r>
              <a:rPr lang="en-GB" sz="1400" dirty="0"/>
              <a:t>, a </a:t>
            </a:r>
            <a:r>
              <a:rPr lang="en-GB" sz="1400" dirty="0" err="1"/>
              <a:t>autorităților</a:t>
            </a:r>
            <a:r>
              <a:rPr lang="en-GB" sz="1400" dirty="0"/>
              <a:t> și a </a:t>
            </a:r>
            <a:r>
              <a:rPr lang="en-GB" sz="1400" dirty="0" err="1"/>
              <a:t>sectoarelor</a:t>
            </a:r>
            <a:r>
              <a:rPr lang="en-GB" sz="1400" dirty="0"/>
              <a:t> de a </a:t>
            </a:r>
            <a:r>
              <a:rPr lang="en-GB" sz="1400" dirty="0" err="1"/>
              <a:t>gestiona</a:t>
            </a:r>
            <a:r>
              <a:rPr lang="en-GB" sz="1400" dirty="0"/>
              <a:t> </a:t>
            </a:r>
            <a:r>
              <a:rPr lang="en-GB" sz="1400" dirty="0" err="1"/>
              <a:t>în</a:t>
            </a:r>
            <a:r>
              <a:rPr lang="en-GB" sz="1400" dirty="0"/>
              <a:t> mod </a:t>
            </a:r>
            <a:r>
              <a:rPr lang="en-GB" sz="1400" dirty="0" err="1"/>
              <a:t>eficient</a:t>
            </a:r>
            <a:r>
              <a:rPr lang="en-GB" sz="1400" dirty="0"/>
              <a:t> </a:t>
            </a:r>
            <a:r>
              <a:rPr lang="en-GB" sz="1400" dirty="0" err="1"/>
              <a:t>schimbările</a:t>
            </a:r>
            <a:r>
              <a:rPr lang="en-GB" sz="1400" dirty="0"/>
              <a:t> </a:t>
            </a:r>
            <a:r>
              <a:rPr lang="en-GB" sz="1400" dirty="0" err="1"/>
              <a:t>climatice</a:t>
            </a:r>
            <a:r>
              <a:rPr lang="en-GB" sz="1400" dirty="0"/>
              <a:t>.</a:t>
            </a:r>
          </a:p>
          <a:p>
            <a:pPr marL="0" indent="0" algn="just">
              <a:buNone/>
            </a:pPr>
            <a:r>
              <a:rPr lang="en-GB" sz="1400" dirty="0" err="1"/>
              <a:t>Sursa</a:t>
            </a:r>
            <a:r>
              <a:rPr lang="en-GB" sz="1400" dirty="0"/>
              <a:t>: </a:t>
            </a:r>
            <a:r>
              <a:rPr lang="ro-RO" sz="1400" dirty="0" smtClean="0"/>
              <a:t>I</a:t>
            </a:r>
            <a:r>
              <a:rPr lang="en-GB" sz="1400" dirty="0" err="1" smtClean="0"/>
              <a:t>nstrument</a:t>
            </a:r>
            <a:r>
              <a:rPr lang="en-GB" sz="1400" dirty="0" smtClean="0"/>
              <a:t> </a:t>
            </a:r>
            <a:r>
              <a:rPr lang="en-GB" sz="1400" dirty="0"/>
              <a:t>de </a:t>
            </a:r>
            <a:r>
              <a:rPr lang="en-GB" sz="1400" dirty="0" err="1"/>
              <a:t>sprijin</a:t>
            </a:r>
            <a:r>
              <a:rPr lang="en-GB" sz="1400" dirty="0"/>
              <a:t> pentru adaptarea </a:t>
            </a:r>
            <a:r>
              <a:rPr lang="en-GB" sz="1400" dirty="0" err="1" smtClean="0"/>
              <a:t>urbană</a:t>
            </a:r>
            <a:endParaRPr lang="en-GB" sz="1400" dirty="0"/>
          </a:p>
        </p:txBody>
      </p:sp>
      <p:pic>
        <p:nvPicPr>
          <p:cNvPr id="6" name="Bildobjekt 5" descr="En bild som visar utomhus, träd, himmel, vy&#10;&#10;Automatiskt genererad beskrivning">
            <a:extLst>
              <a:ext uri="{FF2B5EF4-FFF2-40B4-BE49-F238E27FC236}">
                <a16:creationId xmlns:a16="http://schemas.microsoft.com/office/drawing/2014/main" xmlns="" id="{3B8851EF-9B7E-446B-B0B5-BE0FBF891E1A}"/>
              </a:ext>
            </a:extLst>
          </p:cNvPr>
          <p:cNvPicPr>
            <a:picLocks noChangeAspect="1"/>
          </p:cNvPicPr>
          <p:nvPr/>
        </p:nvPicPr>
        <p:blipFill rotWithShape="1">
          <a:blip r:embed="rId2">
            <a:extLst>
              <a:ext uri="{28A0092B-C50C-407E-A947-70E740481C1C}">
                <a14:useLocalDpi xmlns:a14="http://schemas.microsoft.com/office/drawing/2010/main" val="0"/>
              </a:ext>
            </a:extLst>
          </a:blip>
          <a:srcRect l="14101" r="19174"/>
          <a:stretch/>
        </p:blipFill>
        <p:spPr>
          <a:xfrm>
            <a:off x="6090612" y="10"/>
            <a:ext cx="6101387" cy="6857990"/>
          </a:xfrm>
          <a:prstGeom prst="rect">
            <a:avLst/>
          </a:prstGeom>
          <a:effectLst/>
        </p:spPr>
      </p:pic>
    </p:spTree>
    <p:extLst>
      <p:ext uri="{BB962C8B-B14F-4D97-AF65-F5344CB8AC3E}">
        <p14:creationId xmlns:p14="http://schemas.microsoft.com/office/powerpoint/2010/main" val="123373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E190B3FD-C172-4D4A-BE50-EAD0C6E0C8D1}"/>
              </a:ext>
            </a:extLst>
          </p:cNvPr>
          <p:cNvSpPr>
            <a:spLocks noGrp="1"/>
          </p:cNvSpPr>
          <p:nvPr>
            <p:ph type="title"/>
          </p:nvPr>
        </p:nvSpPr>
        <p:spPr>
          <a:xfrm>
            <a:off x="838200" y="365125"/>
            <a:ext cx="10515600" cy="987425"/>
          </a:xfrm>
        </p:spPr>
        <p:txBody>
          <a:bodyPr>
            <a:normAutofit/>
          </a:bodyPr>
          <a:lstStyle/>
          <a:p>
            <a:r>
              <a:rPr lang="it-IT" sz="3200" dirty="0"/>
              <a:t>Alte acțiuni ale autorității locale</a:t>
            </a:r>
            <a:br>
              <a:rPr lang="it-IT" sz="3200" dirty="0"/>
            </a:br>
            <a:endParaRPr lang="it-IT" sz="3200" dirty="0"/>
          </a:p>
        </p:txBody>
      </p:sp>
      <p:sp>
        <p:nvSpPr>
          <p:cNvPr id="3" name="Platshållare för innehåll 2">
            <a:extLst>
              <a:ext uri="{FF2B5EF4-FFF2-40B4-BE49-F238E27FC236}">
                <a16:creationId xmlns:a16="http://schemas.microsoft.com/office/drawing/2014/main" xmlns="" id="{8EBC9235-BE52-461C-8044-CB7210C87BC6}"/>
              </a:ext>
            </a:extLst>
          </p:cNvPr>
          <p:cNvSpPr>
            <a:spLocks noGrp="1"/>
          </p:cNvSpPr>
          <p:nvPr>
            <p:ph idx="1"/>
          </p:nvPr>
        </p:nvSpPr>
        <p:spPr>
          <a:xfrm>
            <a:off x="590977" y="1505383"/>
            <a:ext cx="5233916" cy="4746625"/>
          </a:xfrm>
        </p:spPr>
        <p:txBody>
          <a:bodyPr>
            <a:noAutofit/>
          </a:bodyPr>
          <a:lstStyle/>
          <a:p>
            <a:pPr marL="0" lvl="0" indent="0" algn="just">
              <a:buNone/>
            </a:pPr>
            <a:r>
              <a:rPr lang="en-GB" sz="1300" dirty="0" err="1"/>
              <a:t>Acțiunile</a:t>
            </a:r>
            <a:r>
              <a:rPr lang="en-GB" sz="1300" dirty="0"/>
              <a:t> </a:t>
            </a:r>
            <a:r>
              <a:rPr lang="en-GB" sz="1300" dirty="0" err="1"/>
              <a:t>suplimentare</a:t>
            </a:r>
            <a:r>
              <a:rPr lang="en-GB" sz="1300" dirty="0"/>
              <a:t> care pot fi </a:t>
            </a:r>
            <a:r>
              <a:rPr lang="en-GB" sz="1300" dirty="0" err="1"/>
              <a:t>efectuate</a:t>
            </a:r>
            <a:r>
              <a:rPr lang="en-GB" sz="1300" dirty="0"/>
              <a:t> de </a:t>
            </a:r>
            <a:r>
              <a:rPr lang="en-GB" sz="1300" dirty="0" err="1"/>
              <a:t>către</a:t>
            </a:r>
            <a:r>
              <a:rPr lang="en-GB" sz="1300" dirty="0"/>
              <a:t> </a:t>
            </a:r>
            <a:r>
              <a:rPr lang="en-GB" sz="1300" dirty="0" err="1"/>
              <a:t>autoritatea</a:t>
            </a:r>
            <a:r>
              <a:rPr lang="en-GB" sz="1300" dirty="0"/>
              <a:t> </a:t>
            </a:r>
            <a:r>
              <a:rPr lang="en-GB" sz="1300" dirty="0" err="1"/>
              <a:t>locală</a:t>
            </a:r>
            <a:r>
              <a:rPr lang="en-GB" sz="1300" dirty="0"/>
              <a:t> </a:t>
            </a:r>
            <a:r>
              <a:rPr lang="en-GB" sz="1300" dirty="0" err="1"/>
              <a:t>includ</a:t>
            </a:r>
            <a:r>
              <a:rPr lang="en-GB" sz="1300" dirty="0"/>
              <a:t> </a:t>
            </a:r>
            <a:r>
              <a:rPr lang="en-GB" sz="1300" dirty="0" err="1"/>
              <a:t>următoarele</a:t>
            </a:r>
            <a:r>
              <a:rPr lang="en-GB" sz="1300" dirty="0"/>
              <a:t> </a:t>
            </a:r>
            <a:r>
              <a:rPr lang="en-GB" sz="1300" dirty="0" err="1"/>
              <a:t>domenii</a:t>
            </a:r>
            <a:r>
              <a:rPr lang="en-GB" sz="1300" dirty="0"/>
              <a:t>.</a:t>
            </a:r>
          </a:p>
          <a:p>
            <a:pPr marL="0" lvl="0" indent="0">
              <a:buNone/>
            </a:pPr>
            <a:r>
              <a:rPr lang="en-GB" sz="1300" b="1" dirty="0" err="1" smtClean="0"/>
              <a:t>Informa</a:t>
            </a:r>
            <a:r>
              <a:rPr lang="ro-RO" sz="1300" b="1" dirty="0" smtClean="0"/>
              <a:t>rea</a:t>
            </a:r>
            <a:r>
              <a:rPr lang="en-GB" sz="1300" b="1" dirty="0" smtClean="0"/>
              <a:t> </a:t>
            </a:r>
            <a:r>
              <a:rPr lang="en-GB" sz="1300" b="1" dirty="0"/>
              <a:t>și </a:t>
            </a:r>
            <a:r>
              <a:rPr lang="en-GB" sz="1300" b="1" dirty="0" err="1" smtClean="0"/>
              <a:t>educați</a:t>
            </a:r>
            <a:r>
              <a:rPr lang="ro-RO" sz="1300" b="1" dirty="0" smtClean="0"/>
              <a:t>a</a:t>
            </a:r>
            <a:r>
              <a:rPr lang="en-GB" sz="1300" dirty="0"/>
              <a:t/>
            </a:r>
            <a:br>
              <a:rPr lang="en-GB" sz="1300" dirty="0"/>
            </a:br>
            <a:r>
              <a:rPr lang="en-GB" sz="1300" dirty="0" err="1"/>
              <a:t>Autoritatea</a:t>
            </a:r>
            <a:r>
              <a:rPr lang="en-GB" sz="1300" dirty="0"/>
              <a:t> </a:t>
            </a:r>
            <a:r>
              <a:rPr lang="en-GB" sz="1300" dirty="0" err="1"/>
              <a:t>locală</a:t>
            </a:r>
            <a:r>
              <a:rPr lang="en-GB" sz="1300" dirty="0"/>
              <a:t> </a:t>
            </a:r>
            <a:r>
              <a:rPr lang="en-GB" sz="1300" dirty="0" err="1"/>
              <a:t>va</a:t>
            </a:r>
            <a:r>
              <a:rPr lang="en-GB" sz="1300" dirty="0"/>
              <a:t> </a:t>
            </a:r>
            <a:r>
              <a:rPr lang="en-GB" sz="1300" dirty="0" err="1"/>
              <a:t>educa</a:t>
            </a:r>
            <a:r>
              <a:rPr lang="en-GB" sz="1300" dirty="0"/>
              <a:t> </a:t>
            </a:r>
            <a:r>
              <a:rPr lang="en-GB" sz="1300" dirty="0" err="1"/>
              <a:t>părțile</a:t>
            </a:r>
            <a:r>
              <a:rPr lang="en-GB" sz="1300" dirty="0"/>
              <a:t> </a:t>
            </a:r>
            <a:r>
              <a:rPr lang="en-GB" sz="1300" dirty="0" err="1"/>
              <a:t>interesate</a:t>
            </a:r>
            <a:r>
              <a:rPr lang="en-GB" sz="1300" dirty="0"/>
              <a:t> și </a:t>
            </a:r>
            <a:r>
              <a:rPr lang="en-GB" sz="1300" dirty="0" err="1"/>
              <a:t>cetățenii</a:t>
            </a:r>
            <a:r>
              <a:rPr lang="en-GB" sz="1300" dirty="0"/>
              <a:t> cu </a:t>
            </a:r>
            <a:r>
              <a:rPr lang="en-GB" sz="1300" dirty="0" err="1"/>
              <a:t>privire</a:t>
            </a:r>
            <a:r>
              <a:rPr lang="en-GB" sz="1300" dirty="0"/>
              <a:t> la </a:t>
            </a:r>
            <a:r>
              <a:rPr lang="en-GB" sz="1300" dirty="0" err="1"/>
              <a:t>riscurile</a:t>
            </a:r>
            <a:r>
              <a:rPr lang="en-GB" sz="1300" dirty="0"/>
              <a:t> </a:t>
            </a:r>
            <a:r>
              <a:rPr lang="en-GB" sz="1300" dirty="0" err="1"/>
              <a:t>schimbărilor</a:t>
            </a:r>
            <a:r>
              <a:rPr lang="en-GB" sz="1300" dirty="0"/>
              <a:t> </a:t>
            </a:r>
            <a:r>
              <a:rPr lang="en-GB" sz="1300" dirty="0" err="1"/>
              <a:t>climatice</a:t>
            </a:r>
            <a:r>
              <a:rPr lang="en-GB" sz="1300" dirty="0"/>
              <a:t> și la </a:t>
            </a:r>
            <a:r>
              <a:rPr lang="en-GB" sz="1300" dirty="0" err="1"/>
              <a:t>ceea</a:t>
            </a:r>
            <a:r>
              <a:rPr lang="en-GB" sz="1300" dirty="0"/>
              <a:t> </a:t>
            </a:r>
            <a:r>
              <a:rPr lang="en-GB" sz="1300" dirty="0" err="1"/>
              <a:t>ce</a:t>
            </a:r>
            <a:r>
              <a:rPr lang="en-GB" sz="1300" dirty="0"/>
              <a:t> pot face pentru a reduce </a:t>
            </a:r>
            <a:r>
              <a:rPr lang="en-GB" sz="1300" dirty="0" err="1"/>
              <a:t>impactul</a:t>
            </a:r>
            <a:r>
              <a:rPr lang="en-GB" sz="1300" dirty="0"/>
              <a:t> </a:t>
            </a:r>
            <a:r>
              <a:rPr lang="en-GB" sz="1300" dirty="0" err="1"/>
              <a:t>acestora</a:t>
            </a:r>
            <a:r>
              <a:rPr lang="en-GB" sz="1300" dirty="0"/>
              <a:t> </a:t>
            </a:r>
            <a:r>
              <a:rPr lang="en-GB" sz="1300" dirty="0" err="1"/>
              <a:t>prin</a:t>
            </a:r>
            <a:r>
              <a:rPr lang="en-GB" sz="1300" dirty="0"/>
              <a:t> </a:t>
            </a:r>
            <a:r>
              <a:rPr lang="en-GB" sz="1300" dirty="0" err="1"/>
              <a:t>schimbări</a:t>
            </a:r>
            <a:r>
              <a:rPr lang="en-GB" sz="1300" dirty="0"/>
              <a:t> </a:t>
            </a:r>
            <a:r>
              <a:rPr lang="en-GB" sz="1300" dirty="0" err="1"/>
              <a:t>comportamentale</a:t>
            </a:r>
            <a:r>
              <a:rPr lang="en-GB" sz="1300" dirty="0"/>
              <a:t>. </a:t>
            </a:r>
            <a:r>
              <a:rPr lang="en-GB" sz="1300" dirty="0" err="1"/>
              <a:t>Creșterea</a:t>
            </a:r>
            <a:r>
              <a:rPr lang="en-GB" sz="1300" dirty="0"/>
              <a:t> </a:t>
            </a:r>
            <a:r>
              <a:rPr lang="en-GB" sz="1300" dirty="0" err="1"/>
              <a:t>cunoștințelor</a:t>
            </a:r>
            <a:r>
              <a:rPr lang="en-GB" sz="1300" dirty="0"/>
              <a:t> și </a:t>
            </a:r>
            <a:r>
              <a:rPr lang="en-GB" sz="1300" dirty="0" err="1"/>
              <a:t>conștientizării</a:t>
            </a:r>
            <a:r>
              <a:rPr lang="en-GB" sz="1300" dirty="0"/>
              <a:t> </a:t>
            </a:r>
            <a:r>
              <a:rPr lang="en-GB" sz="1300" dirty="0" err="1"/>
              <a:t>oamenilor</a:t>
            </a:r>
            <a:r>
              <a:rPr lang="en-GB" sz="1300" dirty="0"/>
              <a:t> </a:t>
            </a:r>
            <a:r>
              <a:rPr lang="en-GB" sz="1300" dirty="0" err="1"/>
              <a:t>poate</a:t>
            </a:r>
            <a:r>
              <a:rPr lang="en-GB" sz="1300" dirty="0"/>
              <a:t> fi </a:t>
            </a:r>
            <a:r>
              <a:rPr lang="en-GB" sz="1300" dirty="0" err="1"/>
              <a:t>realizată</a:t>
            </a:r>
            <a:r>
              <a:rPr lang="en-GB" sz="1300" dirty="0"/>
              <a:t> </a:t>
            </a:r>
            <a:r>
              <a:rPr lang="en-GB" sz="1300" dirty="0" err="1"/>
              <a:t>prin</a:t>
            </a:r>
            <a:r>
              <a:rPr lang="en-GB" sz="1300" dirty="0"/>
              <a:t> </a:t>
            </a:r>
            <a:r>
              <a:rPr lang="en-GB" sz="1300" dirty="0" err="1"/>
              <a:t>campanii</a:t>
            </a:r>
            <a:r>
              <a:rPr lang="en-GB" sz="1300" dirty="0"/>
              <a:t> de </a:t>
            </a:r>
            <a:r>
              <a:rPr lang="en-GB" sz="1300" dirty="0" err="1"/>
              <a:t>informare</a:t>
            </a:r>
            <a:r>
              <a:rPr lang="en-GB" sz="1300" dirty="0"/>
              <a:t> </a:t>
            </a:r>
            <a:r>
              <a:rPr lang="en-GB" sz="1300" dirty="0" err="1"/>
              <a:t>în</a:t>
            </a:r>
            <a:r>
              <a:rPr lang="en-GB" sz="1300" dirty="0"/>
              <a:t> </a:t>
            </a:r>
            <a:r>
              <a:rPr lang="en-GB" sz="1300" dirty="0" err="1"/>
              <a:t>combinație</a:t>
            </a:r>
            <a:r>
              <a:rPr lang="en-GB" sz="1300" dirty="0"/>
              <a:t> cu </a:t>
            </a:r>
            <a:r>
              <a:rPr lang="en-GB" sz="1300" dirty="0" err="1"/>
              <a:t>alte</a:t>
            </a:r>
            <a:r>
              <a:rPr lang="en-GB" sz="1300" dirty="0"/>
              <a:t> </a:t>
            </a:r>
            <a:r>
              <a:rPr lang="en-GB" sz="1300" dirty="0" err="1"/>
              <a:t>activități</a:t>
            </a:r>
            <a:r>
              <a:rPr lang="en-GB" sz="1300" dirty="0"/>
              <a:t>, </a:t>
            </a:r>
            <a:r>
              <a:rPr lang="en-GB" sz="1300" dirty="0" err="1"/>
              <a:t>ar</a:t>
            </a:r>
            <a:r>
              <a:rPr lang="en-GB" sz="1300" dirty="0"/>
              <a:t> fi </a:t>
            </a:r>
            <a:r>
              <a:rPr lang="en-GB" sz="1300" dirty="0" err="1"/>
              <a:t>ateliere</a:t>
            </a:r>
            <a:r>
              <a:rPr lang="en-GB" sz="1300" dirty="0"/>
              <a:t> participative, </a:t>
            </a:r>
            <a:r>
              <a:rPr lang="ro-RO" sz="1300" dirty="0" err="1" smtClean="0"/>
              <a:t>c</a:t>
            </a:r>
            <a:r>
              <a:rPr lang="en-GB" sz="1300" dirty="0" err="1" smtClean="0"/>
              <a:t>onsiliere</a:t>
            </a:r>
            <a:r>
              <a:rPr lang="en-GB" sz="1300" dirty="0" smtClean="0"/>
              <a:t> </a:t>
            </a:r>
            <a:r>
              <a:rPr lang="en-GB" sz="1300" dirty="0" err="1"/>
              <a:t>personalizată</a:t>
            </a:r>
            <a:r>
              <a:rPr lang="en-GB" sz="1300" dirty="0"/>
              <a:t> și </a:t>
            </a:r>
            <a:r>
              <a:rPr lang="en-GB" sz="1300" dirty="0" err="1"/>
              <a:t>sprijin</a:t>
            </a:r>
            <a:r>
              <a:rPr lang="en-GB" sz="1300" dirty="0"/>
              <a:t>, </a:t>
            </a:r>
            <a:r>
              <a:rPr lang="en-GB" sz="1300" dirty="0" err="1"/>
              <a:t>sesiuni</a:t>
            </a:r>
            <a:r>
              <a:rPr lang="en-GB" sz="1300" dirty="0"/>
              <a:t> de </a:t>
            </a:r>
            <a:r>
              <a:rPr lang="en-GB" sz="1300" dirty="0" err="1"/>
              <a:t>formare</a:t>
            </a:r>
            <a:r>
              <a:rPr lang="en-GB" sz="1300" dirty="0"/>
              <a:t>, </a:t>
            </a:r>
            <a:r>
              <a:rPr lang="en-GB" sz="1300" dirty="0" err="1"/>
              <a:t>demonstrație</a:t>
            </a:r>
            <a:r>
              <a:rPr lang="en-GB" sz="1300" dirty="0"/>
              <a:t> de </a:t>
            </a:r>
            <a:r>
              <a:rPr lang="en-GB" sz="1300" dirty="0" err="1"/>
              <a:t>tehnologii</a:t>
            </a:r>
            <a:r>
              <a:rPr lang="en-GB" sz="1300" dirty="0"/>
              <a:t> etc.</a:t>
            </a:r>
          </a:p>
          <a:p>
            <a:pPr marL="0" lvl="0" indent="0">
              <a:buNone/>
            </a:pPr>
            <a:r>
              <a:rPr lang="en-GB" sz="1300" dirty="0" err="1"/>
              <a:t>Factorii</a:t>
            </a:r>
            <a:r>
              <a:rPr lang="en-GB" sz="1300" dirty="0"/>
              <a:t> care </a:t>
            </a:r>
            <a:r>
              <a:rPr lang="en-GB" sz="1300" dirty="0" err="1"/>
              <a:t>sunt</a:t>
            </a:r>
            <a:r>
              <a:rPr lang="en-GB" sz="1300" dirty="0"/>
              <a:t> </a:t>
            </a:r>
            <a:r>
              <a:rPr lang="en-GB" sz="1300" dirty="0" err="1"/>
              <a:t>importanți</a:t>
            </a:r>
            <a:r>
              <a:rPr lang="en-GB" sz="1300" dirty="0"/>
              <a:t> </a:t>
            </a:r>
            <a:r>
              <a:rPr lang="en-GB" sz="1300" dirty="0" err="1"/>
              <a:t>să</a:t>
            </a:r>
            <a:r>
              <a:rPr lang="en-GB" sz="1300" dirty="0"/>
              <a:t> </a:t>
            </a:r>
            <a:r>
              <a:rPr lang="en-GB" sz="1300" dirty="0" err="1"/>
              <a:t>ia</a:t>
            </a:r>
            <a:r>
              <a:rPr lang="en-GB" sz="1300" dirty="0"/>
              <a:t> </a:t>
            </a:r>
            <a:r>
              <a:rPr lang="en-GB" sz="1300" dirty="0" err="1"/>
              <a:t>în</a:t>
            </a:r>
            <a:r>
              <a:rPr lang="en-GB" sz="1300" dirty="0"/>
              <a:t> </a:t>
            </a:r>
            <a:r>
              <a:rPr lang="en-GB" sz="1300" dirty="0" err="1"/>
              <a:t>considerare</a:t>
            </a:r>
            <a:r>
              <a:rPr lang="en-GB" sz="1300" dirty="0"/>
              <a:t>, </a:t>
            </a:r>
            <a:r>
              <a:rPr lang="en-GB" sz="1300" dirty="0" err="1"/>
              <a:t>în</a:t>
            </a:r>
            <a:r>
              <a:rPr lang="en-GB" sz="1300" dirty="0"/>
              <a:t> </a:t>
            </a:r>
            <a:r>
              <a:rPr lang="en-GB" sz="1300" dirty="0" err="1"/>
              <a:t>scopul</a:t>
            </a:r>
            <a:r>
              <a:rPr lang="en-GB" sz="1300" dirty="0"/>
              <a:t> de a </a:t>
            </a:r>
            <a:r>
              <a:rPr lang="en-GB" sz="1300" dirty="0" err="1"/>
              <a:t>obține</a:t>
            </a:r>
            <a:r>
              <a:rPr lang="en-GB" sz="1300" dirty="0"/>
              <a:t> </a:t>
            </a:r>
            <a:r>
              <a:rPr lang="en-GB" sz="1300" dirty="0" err="1"/>
              <a:t>atenția</a:t>
            </a:r>
            <a:r>
              <a:rPr lang="en-GB" sz="1300" dirty="0"/>
              <a:t> </a:t>
            </a:r>
            <a:r>
              <a:rPr lang="en-GB" sz="1300" dirty="0" err="1"/>
              <a:t>oamenilor</a:t>
            </a:r>
            <a:r>
              <a:rPr lang="en-GB" sz="1300" dirty="0"/>
              <a:t> și de </a:t>
            </a:r>
            <a:r>
              <a:rPr lang="en-GB" sz="1300" dirty="0" err="1"/>
              <a:t>implicare</a:t>
            </a:r>
            <a:r>
              <a:rPr lang="en-GB" sz="1300" dirty="0"/>
              <a:t> </a:t>
            </a:r>
            <a:r>
              <a:rPr lang="en-GB" sz="1300" dirty="0" err="1"/>
              <a:t>includ</a:t>
            </a:r>
            <a:r>
              <a:rPr lang="en-GB" sz="1300" dirty="0"/>
              <a:t> </a:t>
            </a:r>
            <a:r>
              <a:rPr lang="en-GB" sz="1300" dirty="0" err="1"/>
              <a:t>încadrarea</a:t>
            </a:r>
            <a:r>
              <a:rPr lang="en-GB" sz="1300" dirty="0"/>
              <a:t> </a:t>
            </a:r>
            <a:r>
              <a:rPr lang="en-GB" sz="1300" dirty="0" err="1"/>
              <a:t>informațiilor</a:t>
            </a:r>
            <a:r>
              <a:rPr lang="en-GB" sz="1300" dirty="0"/>
              <a:t>, </a:t>
            </a:r>
            <a:r>
              <a:rPr lang="en-GB" sz="1300" dirty="0" err="1"/>
              <a:t>precum</a:t>
            </a:r>
            <a:r>
              <a:rPr lang="en-GB" sz="1300" dirty="0"/>
              <a:t> și </a:t>
            </a:r>
            <a:r>
              <a:rPr lang="en-GB" sz="1300" dirty="0" err="1"/>
              <a:t>alegerea</a:t>
            </a:r>
            <a:r>
              <a:rPr lang="en-GB" sz="1300" dirty="0"/>
              <a:t> </a:t>
            </a:r>
            <a:r>
              <a:rPr lang="en-GB" sz="1300" dirty="0" err="1"/>
              <a:t>canalului</a:t>
            </a:r>
            <a:r>
              <a:rPr lang="en-GB" sz="1300" dirty="0"/>
              <a:t> de </a:t>
            </a:r>
            <a:r>
              <a:rPr lang="en-GB" sz="1300" dirty="0" err="1"/>
              <a:t>comunicare</a:t>
            </a:r>
            <a:r>
              <a:rPr lang="en-GB" sz="1300" dirty="0"/>
              <a:t>. </a:t>
            </a:r>
            <a:r>
              <a:rPr lang="en-GB" sz="1300" dirty="0" err="1"/>
              <a:t>Având</a:t>
            </a:r>
            <a:r>
              <a:rPr lang="en-GB" sz="1300" dirty="0"/>
              <a:t> </a:t>
            </a:r>
            <a:r>
              <a:rPr lang="en-GB" sz="1300" dirty="0" err="1"/>
              <a:t>în</a:t>
            </a:r>
            <a:r>
              <a:rPr lang="en-GB" sz="1300" dirty="0"/>
              <a:t> </a:t>
            </a:r>
            <a:r>
              <a:rPr lang="en-GB" sz="1300" dirty="0" err="1"/>
              <a:t>vedere</a:t>
            </a:r>
            <a:r>
              <a:rPr lang="en-GB" sz="1300" dirty="0"/>
              <a:t> </a:t>
            </a:r>
            <a:r>
              <a:rPr lang="en-GB" sz="1300" dirty="0" err="1"/>
              <a:t>specificul</a:t>
            </a:r>
            <a:r>
              <a:rPr lang="en-GB" sz="1300" dirty="0"/>
              <a:t> </a:t>
            </a:r>
            <a:r>
              <a:rPr lang="en-GB" sz="1300" dirty="0" err="1"/>
              <a:t>grupului</a:t>
            </a:r>
            <a:r>
              <a:rPr lang="en-GB" sz="1300" dirty="0"/>
              <a:t> </a:t>
            </a:r>
            <a:r>
              <a:rPr lang="en-GB" sz="1300" dirty="0" err="1"/>
              <a:t>țintă</a:t>
            </a:r>
            <a:r>
              <a:rPr lang="en-GB" sz="1300" dirty="0"/>
              <a:t> </a:t>
            </a:r>
            <a:r>
              <a:rPr lang="en-GB" sz="1300" dirty="0" err="1"/>
              <a:t>în</a:t>
            </a:r>
            <a:r>
              <a:rPr lang="en-GB" sz="1300" dirty="0"/>
              <a:t> </a:t>
            </a:r>
            <a:r>
              <a:rPr lang="en-GB" sz="1300" dirty="0" err="1"/>
              <a:t>cauză</a:t>
            </a:r>
            <a:r>
              <a:rPr lang="en-GB" sz="1300" dirty="0"/>
              <a:t> </a:t>
            </a:r>
            <a:r>
              <a:rPr lang="en-GB" sz="1300" dirty="0" err="1"/>
              <a:t>este</a:t>
            </a:r>
            <a:r>
              <a:rPr lang="en-GB" sz="1300" dirty="0"/>
              <a:t>, de </a:t>
            </a:r>
            <a:r>
              <a:rPr lang="en-GB" sz="1300" dirty="0" err="1"/>
              <a:t>asemenea</a:t>
            </a:r>
            <a:r>
              <a:rPr lang="en-GB" sz="1300" dirty="0"/>
              <a:t>, important, </a:t>
            </a:r>
            <a:r>
              <a:rPr lang="en-GB" sz="1300" dirty="0" err="1"/>
              <a:t>dacă</a:t>
            </a:r>
            <a:r>
              <a:rPr lang="en-GB" sz="1300" dirty="0"/>
              <a:t> </a:t>
            </a:r>
            <a:r>
              <a:rPr lang="en-GB" sz="1300" dirty="0" err="1"/>
              <a:t>informațiile</a:t>
            </a:r>
            <a:r>
              <a:rPr lang="en-GB" sz="1300" dirty="0"/>
              <a:t> </a:t>
            </a:r>
            <a:r>
              <a:rPr lang="en-GB" sz="1300" dirty="0" err="1"/>
              <a:t>sunt</a:t>
            </a:r>
            <a:r>
              <a:rPr lang="en-GB" sz="1300" dirty="0"/>
              <a:t> </a:t>
            </a:r>
            <a:r>
              <a:rPr lang="en-GB" sz="1300" dirty="0" err="1"/>
              <a:t>destinate</a:t>
            </a:r>
            <a:r>
              <a:rPr lang="en-GB" sz="1300" dirty="0"/>
              <a:t> </a:t>
            </a:r>
            <a:r>
              <a:rPr lang="en-GB" sz="1300" dirty="0" err="1"/>
              <a:t>publicului</a:t>
            </a:r>
            <a:r>
              <a:rPr lang="en-GB" sz="1300" dirty="0"/>
              <a:t> </a:t>
            </a:r>
            <a:r>
              <a:rPr lang="en-GB" sz="1300" dirty="0" err="1"/>
              <a:t>larg</a:t>
            </a:r>
            <a:r>
              <a:rPr lang="en-GB" sz="1300" dirty="0"/>
              <a:t>, </a:t>
            </a:r>
            <a:r>
              <a:rPr lang="en-GB" sz="1300" dirty="0" err="1"/>
              <a:t>rezidenți</a:t>
            </a:r>
            <a:r>
              <a:rPr lang="en-GB" sz="1300" dirty="0"/>
              <a:t> </a:t>
            </a:r>
            <a:r>
              <a:rPr lang="en-GB" sz="1300" dirty="0" err="1"/>
              <a:t>ai</a:t>
            </a:r>
            <a:r>
              <a:rPr lang="en-GB" sz="1300" dirty="0"/>
              <a:t> </a:t>
            </a:r>
            <a:r>
              <a:rPr lang="en-GB" sz="1300" dirty="0" err="1"/>
              <a:t>unei</a:t>
            </a:r>
            <a:r>
              <a:rPr lang="en-GB" sz="1300" dirty="0"/>
              <a:t> zone de </a:t>
            </a:r>
            <a:r>
              <a:rPr lang="en-GB" sz="1300" dirty="0" err="1"/>
              <a:t>locuințe</a:t>
            </a:r>
            <a:r>
              <a:rPr lang="en-GB" sz="1300" dirty="0"/>
              <a:t> </a:t>
            </a:r>
            <a:r>
              <a:rPr lang="en-GB" sz="1300" dirty="0" err="1"/>
              <a:t>specifice</a:t>
            </a:r>
            <a:r>
              <a:rPr lang="en-GB" sz="1300" dirty="0"/>
              <a:t>, </a:t>
            </a:r>
            <a:r>
              <a:rPr lang="en-GB" sz="1300" dirty="0" err="1"/>
              <a:t>copii</a:t>
            </a:r>
            <a:r>
              <a:rPr lang="en-GB" sz="1300" dirty="0"/>
              <a:t> de </a:t>
            </a:r>
            <a:r>
              <a:rPr lang="en-GB" sz="1300" dirty="0" err="1"/>
              <a:t>școală</a:t>
            </a:r>
            <a:r>
              <a:rPr lang="en-GB" sz="1300" dirty="0"/>
              <a:t>, </a:t>
            </a:r>
            <a:r>
              <a:rPr lang="en-GB" sz="1300" dirty="0" err="1"/>
              <a:t>sau</a:t>
            </a:r>
            <a:r>
              <a:rPr lang="en-GB" sz="1300" dirty="0"/>
              <a:t> </a:t>
            </a:r>
            <a:r>
              <a:rPr lang="en-GB" sz="1300" dirty="0" err="1"/>
              <a:t>personalul</a:t>
            </a:r>
            <a:r>
              <a:rPr lang="en-GB" sz="1300" dirty="0"/>
              <a:t> de la </a:t>
            </a:r>
            <a:r>
              <a:rPr lang="en-GB" sz="1300" dirty="0" err="1"/>
              <a:t>autoritatea</a:t>
            </a:r>
            <a:r>
              <a:rPr lang="en-GB" sz="1300" dirty="0"/>
              <a:t> </a:t>
            </a:r>
            <a:r>
              <a:rPr lang="en-GB" sz="1300" dirty="0" err="1"/>
              <a:t>locală</a:t>
            </a:r>
            <a:r>
              <a:rPr lang="en-GB" sz="1300" dirty="0"/>
              <a:t>, </a:t>
            </a:r>
            <a:r>
              <a:rPr lang="en-GB" sz="1300" dirty="0" err="1"/>
              <a:t>sau</a:t>
            </a:r>
            <a:r>
              <a:rPr lang="en-GB" sz="1300" dirty="0"/>
              <a:t> </a:t>
            </a:r>
            <a:r>
              <a:rPr lang="en-GB" sz="1300" dirty="0" err="1"/>
              <a:t>alți</a:t>
            </a:r>
            <a:r>
              <a:rPr lang="en-GB" sz="1300" dirty="0"/>
              <a:t> </a:t>
            </a:r>
            <a:r>
              <a:rPr lang="en-GB" sz="1300" dirty="0" err="1"/>
              <a:t>profesioniști</a:t>
            </a:r>
            <a:r>
              <a:rPr lang="en-GB" sz="1300" dirty="0"/>
              <a:t>. </a:t>
            </a:r>
          </a:p>
          <a:p>
            <a:pPr marL="0" lvl="0" indent="0">
              <a:buNone/>
            </a:pPr>
            <a:r>
              <a:rPr lang="en-GB" sz="1300" b="1" dirty="0" err="1"/>
              <a:t>Cooperarea</a:t>
            </a:r>
            <a:r>
              <a:rPr lang="en-GB" sz="1300" b="1" dirty="0"/>
              <a:t> și </a:t>
            </a:r>
            <a:r>
              <a:rPr lang="en-GB" sz="1300" b="1" dirty="0" err="1"/>
              <a:t>crearea</a:t>
            </a:r>
            <a:r>
              <a:rPr lang="en-GB" sz="1300" b="1" dirty="0"/>
              <a:t> de </a:t>
            </a:r>
            <a:r>
              <a:rPr lang="en-GB" sz="1300" b="1" dirty="0" err="1"/>
              <a:t>rețele</a:t>
            </a:r>
            <a:r>
              <a:rPr lang="en-GB" sz="1300" dirty="0"/>
              <a:t/>
            </a:r>
            <a:br>
              <a:rPr lang="en-GB" sz="1300" dirty="0"/>
            </a:br>
            <a:r>
              <a:rPr lang="en-GB" sz="1300" dirty="0" err="1"/>
              <a:t>Autoritatea</a:t>
            </a:r>
            <a:r>
              <a:rPr lang="en-GB" sz="1300" dirty="0"/>
              <a:t> </a:t>
            </a:r>
            <a:r>
              <a:rPr lang="en-GB" sz="1300" dirty="0" err="1"/>
              <a:t>locală</a:t>
            </a:r>
            <a:r>
              <a:rPr lang="en-GB" sz="1300" dirty="0"/>
              <a:t> </a:t>
            </a:r>
            <a:r>
              <a:rPr lang="en-GB" sz="1300" dirty="0" err="1"/>
              <a:t>facilitează</a:t>
            </a:r>
            <a:r>
              <a:rPr lang="en-GB" sz="1300" dirty="0"/>
              <a:t> </a:t>
            </a:r>
            <a:r>
              <a:rPr lang="en-GB" sz="1300" dirty="0" err="1"/>
              <a:t>cooperarea</a:t>
            </a:r>
            <a:r>
              <a:rPr lang="en-GB" sz="1300" dirty="0"/>
              <a:t> </a:t>
            </a:r>
            <a:r>
              <a:rPr lang="en-GB" sz="1300" dirty="0" err="1"/>
              <a:t>între</a:t>
            </a:r>
            <a:r>
              <a:rPr lang="en-GB" sz="1300" dirty="0"/>
              <a:t> </a:t>
            </a:r>
            <a:r>
              <a:rPr lang="en-GB" sz="1300" dirty="0" err="1" smtClean="0"/>
              <a:t>părțile</a:t>
            </a:r>
            <a:r>
              <a:rPr lang="ro-RO" sz="1300" dirty="0" smtClean="0"/>
              <a:t> </a:t>
            </a:r>
            <a:r>
              <a:rPr lang="en-GB" sz="1300" dirty="0"/>
              <a:t>locale</a:t>
            </a:r>
            <a:r>
              <a:rPr lang="en-GB" sz="1300" dirty="0" smtClean="0"/>
              <a:t> </a:t>
            </a:r>
            <a:r>
              <a:rPr lang="en-GB" sz="1300" dirty="0" err="1"/>
              <a:t>interesate</a:t>
            </a:r>
            <a:r>
              <a:rPr lang="en-GB" sz="1300" dirty="0"/>
              <a:t> </a:t>
            </a:r>
            <a:r>
              <a:rPr lang="en-GB" sz="1300" dirty="0" smtClean="0"/>
              <a:t>reprezentând </a:t>
            </a:r>
            <a:r>
              <a:rPr lang="en-GB" sz="1300" dirty="0" err="1"/>
              <a:t>sectoarele</a:t>
            </a:r>
            <a:r>
              <a:rPr lang="en-GB" sz="1300" dirty="0"/>
              <a:t> public și </a:t>
            </a:r>
            <a:r>
              <a:rPr lang="en-GB" sz="1300" dirty="0" err="1"/>
              <a:t>privat</a:t>
            </a:r>
            <a:r>
              <a:rPr lang="en-GB" sz="1300" dirty="0"/>
              <a:t>, </a:t>
            </a:r>
            <a:r>
              <a:rPr lang="en-GB" sz="1300" dirty="0" err="1"/>
              <a:t>precum</a:t>
            </a:r>
            <a:r>
              <a:rPr lang="en-GB" sz="1300" dirty="0"/>
              <a:t> și </a:t>
            </a:r>
            <a:r>
              <a:rPr lang="ro-RO" sz="1300" dirty="0" smtClean="0"/>
              <a:t>între </a:t>
            </a:r>
            <a:r>
              <a:rPr lang="en-GB" sz="1300" dirty="0" err="1" smtClean="0"/>
              <a:t>grupurile</a:t>
            </a:r>
            <a:r>
              <a:rPr lang="en-GB" sz="1300" dirty="0" smtClean="0"/>
              <a:t> </a:t>
            </a:r>
            <a:r>
              <a:rPr lang="en-GB" sz="1300" dirty="0"/>
              <a:t>de </a:t>
            </a:r>
            <a:r>
              <a:rPr lang="en-GB" sz="1300" dirty="0" err="1"/>
              <a:t>cetățeni</a:t>
            </a:r>
            <a:r>
              <a:rPr lang="en-GB" sz="1300" dirty="0"/>
              <a:t>. </a:t>
            </a:r>
            <a:r>
              <a:rPr lang="en-GB" sz="1300" dirty="0" err="1"/>
              <a:t>Aranjarea</a:t>
            </a:r>
            <a:r>
              <a:rPr lang="en-GB" sz="1300" dirty="0"/>
              <a:t> </a:t>
            </a:r>
            <a:r>
              <a:rPr lang="en-GB" sz="1300" dirty="0" err="1"/>
              <a:t>activităților</a:t>
            </a:r>
            <a:r>
              <a:rPr lang="en-GB" sz="1300" dirty="0"/>
              <a:t> de </a:t>
            </a:r>
            <a:r>
              <a:rPr lang="en-GB" sz="1300" dirty="0" err="1"/>
              <a:t>rețea</a:t>
            </a:r>
            <a:r>
              <a:rPr lang="en-GB" sz="1300" dirty="0"/>
              <a:t> pentru </a:t>
            </a:r>
            <a:r>
              <a:rPr lang="ro-RO" sz="1300" dirty="0" smtClean="0"/>
              <a:t>împărtășirea </a:t>
            </a:r>
            <a:r>
              <a:rPr lang="en-GB" sz="1300" dirty="0" err="1" smtClean="0"/>
              <a:t>experienț</a:t>
            </a:r>
            <a:r>
              <a:rPr lang="ro-RO" sz="1300" dirty="0" err="1" smtClean="0"/>
              <a:t>elor</a:t>
            </a:r>
            <a:r>
              <a:rPr lang="ro-RO" sz="1300" dirty="0" smtClean="0"/>
              <a:t> </a:t>
            </a:r>
            <a:r>
              <a:rPr lang="en-GB" sz="1300" dirty="0" smtClean="0"/>
              <a:t> </a:t>
            </a:r>
            <a:r>
              <a:rPr lang="en-GB" sz="1300" dirty="0"/>
              <a:t>și </a:t>
            </a:r>
            <a:r>
              <a:rPr lang="en-GB" sz="1300" dirty="0" err="1"/>
              <a:t>partajarea</a:t>
            </a:r>
            <a:r>
              <a:rPr lang="en-GB" sz="1300" dirty="0"/>
              <a:t> </a:t>
            </a:r>
            <a:r>
              <a:rPr lang="en-GB" sz="1300" dirty="0" err="1"/>
              <a:t>cunoștințelor</a:t>
            </a:r>
            <a:r>
              <a:rPr lang="en-GB" sz="1300" dirty="0"/>
              <a:t> </a:t>
            </a:r>
            <a:r>
              <a:rPr lang="en-GB" sz="1300" dirty="0" err="1"/>
              <a:t>poate</a:t>
            </a:r>
            <a:r>
              <a:rPr lang="en-GB" sz="1300" dirty="0"/>
              <a:t> fi o </a:t>
            </a:r>
            <a:r>
              <a:rPr lang="en-GB" sz="1300" dirty="0" err="1"/>
              <a:t>activitate</a:t>
            </a:r>
            <a:r>
              <a:rPr lang="en-GB" sz="1300" dirty="0"/>
              <a:t> </a:t>
            </a:r>
            <a:r>
              <a:rPr lang="en-GB" sz="1300" dirty="0" err="1"/>
              <a:t>valoroasă</a:t>
            </a:r>
            <a:r>
              <a:rPr lang="en-GB" sz="1300" dirty="0"/>
              <a:t>.</a:t>
            </a:r>
          </a:p>
          <a:p>
            <a:pPr marL="0" lvl="0" indent="0">
              <a:buNone/>
            </a:pPr>
            <a:r>
              <a:rPr lang="en-GB" sz="1300" b="1" dirty="0" err="1"/>
              <a:t>Promovarea</a:t>
            </a:r>
            <a:r>
              <a:rPr lang="en-GB" sz="1300" b="1" dirty="0"/>
              <a:t> </a:t>
            </a:r>
            <a:r>
              <a:rPr lang="en-GB" sz="1300" b="1" dirty="0" err="1"/>
              <a:t>produselor</a:t>
            </a:r>
            <a:r>
              <a:rPr lang="en-GB" sz="1300" b="1" dirty="0"/>
              <a:t> </a:t>
            </a:r>
            <a:r>
              <a:rPr lang="en-GB" sz="1300" b="1" dirty="0" err="1"/>
              <a:t>eficiente</a:t>
            </a:r>
            <a:r>
              <a:rPr lang="en-GB" sz="1300" b="1" dirty="0"/>
              <a:t> din </a:t>
            </a:r>
            <a:r>
              <a:rPr lang="en-GB" sz="1300" b="1" dirty="0" err="1"/>
              <a:t>punct</a:t>
            </a:r>
            <a:r>
              <a:rPr lang="en-GB" sz="1300" b="1" dirty="0"/>
              <a:t> de </a:t>
            </a:r>
            <a:r>
              <a:rPr lang="en-GB" sz="1300" b="1" dirty="0" err="1"/>
              <a:t>vedere</a:t>
            </a:r>
            <a:r>
              <a:rPr lang="en-GB" sz="1300" b="1" dirty="0"/>
              <a:t> energetic </a:t>
            </a:r>
            <a:r>
              <a:rPr lang="ro-RO" sz="1300" dirty="0" smtClean="0"/>
              <a:t>A</a:t>
            </a:r>
            <a:r>
              <a:rPr lang="en-GB" sz="1300" dirty="0" err="1" smtClean="0"/>
              <a:t>utoritatea</a:t>
            </a:r>
            <a:r>
              <a:rPr lang="en-GB" sz="1300" dirty="0" smtClean="0"/>
              <a:t> </a:t>
            </a:r>
            <a:r>
              <a:rPr lang="en-GB" sz="1300" dirty="0" err="1"/>
              <a:t>locală</a:t>
            </a:r>
            <a:r>
              <a:rPr lang="en-GB" sz="1300" dirty="0"/>
              <a:t> </a:t>
            </a:r>
            <a:r>
              <a:rPr lang="en-GB" sz="1300" dirty="0" err="1"/>
              <a:t>poate</a:t>
            </a:r>
            <a:r>
              <a:rPr lang="en-GB" sz="1300" dirty="0"/>
              <a:t> </a:t>
            </a:r>
            <a:r>
              <a:rPr lang="en-GB" sz="1300" dirty="0" err="1"/>
              <a:t>încuraja</a:t>
            </a:r>
            <a:r>
              <a:rPr lang="en-GB" sz="1300" dirty="0"/>
              <a:t> </a:t>
            </a:r>
            <a:r>
              <a:rPr lang="en-GB" sz="1300" dirty="0" err="1"/>
              <a:t>piețele</a:t>
            </a:r>
            <a:r>
              <a:rPr lang="en-GB" sz="1300" dirty="0"/>
              <a:t> pentru </a:t>
            </a:r>
            <a:r>
              <a:rPr lang="en-GB" sz="1300" dirty="0" err="1"/>
              <a:t>tehnologiile</a:t>
            </a:r>
            <a:r>
              <a:rPr lang="en-GB" sz="1300" dirty="0"/>
              <a:t>, </a:t>
            </a:r>
            <a:r>
              <a:rPr lang="en-GB" sz="1300" dirty="0" err="1"/>
              <a:t>produsele</a:t>
            </a:r>
            <a:r>
              <a:rPr lang="en-GB" sz="1300" dirty="0"/>
              <a:t> și </a:t>
            </a:r>
            <a:r>
              <a:rPr lang="en-GB" sz="1300" dirty="0" err="1"/>
              <a:t>serviciile</a:t>
            </a:r>
            <a:r>
              <a:rPr lang="en-GB" sz="1300" dirty="0"/>
              <a:t> </a:t>
            </a:r>
            <a:r>
              <a:rPr lang="en-GB" sz="1300" dirty="0" err="1"/>
              <a:t>eficiente</a:t>
            </a:r>
            <a:r>
              <a:rPr lang="en-GB" sz="1300" dirty="0"/>
              <a:t> energetic, </a:t>
            </a:r>
            <a:r>
              <a:rPr lang="en-GB" sz="1300" dirty="0" err="1"/>
              <a:t>incluzând</a:t>
            </a:r>
            <a:r>
              <a:rPr lang="en-GB" sz="1300" dirty="0"/>
              <a:t> </a:t>
            </a:r>
            <a:r>
              <a:rPr lang="en-GB" sz="1300" dirty="0" err="1"/>
              <a:t>eficiența</a:t>
            </a:r>
            <a:r>
              <a:rPr lang="en-GB" sz="1300" dirty="0"/>
              <a:t> </a:t>
            </a:r>
            <a:r>
              <a:rPr lang="en-GB" sz="1300" dirty="0" err="1"/>
              <a:t>energetică</a:t>
            </a:r>
            <a:r>
              <a:rPr lang="en-GB" sz="1300" dirty="0"/>
              <a:t> </a:t>
            </a:r>
            <a:r>
              <a:rPr lang="ro-RO" sz="1300" dirty="0"/>
              <a:t> </a:t>
            </a:r>
            <a:r>
              <a:rPr lang="ro-RO" sz="1300" dirty="0" smtClean="0"/>
              <a:t>drept</a:t>
            </a:r>
            <a:r>
              <a:rPr lang="en-GB" sz="1300" dirty="0" smtClean="0"/>
              <a:t> </a:t>
            </a:r>
            <a:r>
              <a:rPr lang="en-GB" sz="1300" dirty="0" err="1"/>
              <a:t>criteriu</a:t>
            </a:r>
            <a:r>
              <a:rPr lang="en-GB" sz="1300" dirty="0"/>
              <a:t> </a:t>
            </a:r>
            <a:r>
              <a:rPr lang="en-GB" sz="1300" dirty="0" err="1"/>
              <a:t>în</a:t>
            </a:r>
            <a:r>
              <a:rPr lang="en-GB" sz="1300" dirty="0"/>
              <a:t> </a:t>
            </a:r>
            <a:r>
              <a:rPr lang="en-GB" sz="1300" dirty="0" err="1"/>
              <a:t>achizițiile</a:t>
            </a:r>
            <a:r>
              <a:rPr lang="en-GB" sz="1300" dirty="0"/>
              <a:t> </a:t>
            </a:r>
            <a:r>
              <a:rPr lang="en-GB" sz="1300" dirty="0" err="1"/>
              <a:t>publice</a:t>
            </a:r>
            <a:r>
              <a:rPr lang="en-GB" sz="1300" dirty="0"/>
              <a:t>.</a:t>
            </a:r>
          </a:p>
          <a:p>
            <a:pPr marL="0" lvl="0" indent="0">
              <a:buNone/>
            </a:pPr>
            <a:endParaRPr lang="en-GB" sz="1300" dirty="0"/>
          </a:p>
        </p:txBody>
      </p:sp>
      <p:pic>
        <p:nvPicPr>
          <p:cNvPr id="6" name="Bildobjekt 5" descr="En bild som visar person, mässing, musik, inomhus&#10;&#10;Automatiskt genererad beskrivning">
            <a:extLst>
              <a:ext uri="{FF2B5EF4-FFF2-40B4-BE49-F238E27FC236}">
                <a16:creationId xmlns:a16="http://schemas.microsoft.com/office/drawing/2014/main" xmlns="" id="{C8DD332E-3199-4CCF-851E-7285726553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1" r="5" b="3"/>
          <a:stretch/>
        </p:blipFill>
        <p:spPr>
          <a:xfrm>
            <a:off x="5958840" y="1904281"/>
            <a:ext cx="6233160" cy="4272681"/>
          </a:xfrm>
          <a:prstGeom prst="rect">
            <a:avLst/>
          </a:prstGeom>
        </p:spPr>
      </p:pic>
    </p:spTree>
    <p:extLst>
      <p:ext uri="{BB962C8B-B14F-4D97-AF65-F5344CB8AC3E}">
        <p14:creationId xmlns:p14="http://schemas.microsoft.com/office/powerpoint/2010/main" val="4038652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EB150209-3CB2-4995-9B3A-7AA3B897CA1D}"/>
              </a:ext>
            </a:extLst>
          </p:cNvPr>
          <p:cNvSpPr>
            <a:spLocks noGrp="1"/>
          </p:cNvSpPr>
          <p:nvPr>
            <p:ph type="title"/>
          </p:nvPr>
        </p:nvSpPr>
        <p:spPr>
          <a:xfrm>
            <a:off x="838200" y="-637"/>
            <a:ext cx="10515600" cy="1325563"/>
          </a:xfrm>
        </p:spPr>
        <p:txBody>
          <a:bodyPr>
            <a:normAutofit/>
          </a:bodyPr>
          <a:lstStyle/>
          <a:p>
            <a:r>
              <a:rPr lang="en-GB" sz="3200" dirty="0" err="1"/>
              <a:t>Există</a:t>
            </a:r>
            <a:r>
              <a:rPr lang="en-GB" sz="3200" dirty="0"/>
              <a:t> </a:t>
            </a:r>
            <a:r>
              <a:rPr lang="en-GB" sz="3200" dirty="0" err="1"/>
              <a:t>sprijin</a:t>
            </a:r>
            <a:r>
              <a:rPr lang="en-GB" sz="3200" dirty="0" smtClean="0"/>
              <a:t>!</a:t>
            </a:r>
            <a:endParaRPr lang="en-GB" sz="3200" dirty="0"/>
          </a:p>
        </p:txBody>
      </p:sp>
      <p:sp>
        <p:nvSpPr>
          <p:cNvPr id="3" name="Platshållare för innehåll 2">
            <a:extLst>
              <a:ext uri="{FF2B5EF4-FFF2-40B4-BE49-F238E27FC236}">
                <a16:creationId xmlns:a16="http://schemas.microsoft.com/office/drawing/2014/main" xmlns="" id="{AFFF162B-E041-40FA-BEAC-6BA7CF427F74}"/>
              </a:ext>
            </a:extLst>
          </p:cNvPr>
          <p:cNvSpPr>
            <a:spLocks noGrp="1"/>
          </p:cNvSpPr>
          <p:nvPr>
            <p:ph idx="1"/>
          </p:nvPr>
        </p:nvSpPr>
        <p:spPr>
          <a:xfrm>
            <a:off x="838200" y="1110174"/>
            <a:ext cx="10515600" cy="1178844"/>
          </a:xfrm>
        </p:spPr>
        <p:txBody>
          <a:bodyPr>
            <a:normAutofit fontScale="70000" lnSpcReduction="20000"/>
          </a:bodyPr>
          <a:lstStyle/>
          <a:p>
            <a:pPr marL="0" indent="0">
              <a:buNone/>
            </a:pPr>
            <a:r>
              <a:rPr lang="en-US" sz="2200" dirty="0"/>
              <a:t>Pentru a </a:t>
            </a:r>
            <a:r>
              <a:rPr lang="en-US" sz="2200" dirty="0" err="1"/>
              <a:t>sprijini</a:t>
            </a:r>
            <a:r>
              <a:rPr lang="en-US" sz="2200" dirty="0"/>
              <a:t> </a:t>
            </a:r>
            <a:r>
              <a:rPr lang="en-US" sz="2200" dirty="0" err="1"/>
              <a:t>semnatarii</a:t>
            </a:r>
            <a:r>
              <a:rPr lang="en-US" sz="2200" dirty="0"/>
              <a:t> </a:t>
            </a:r>
            <a:r>
              <a:rPr lang="en-US" sz="2200" dirty="0" err="1"/>
              <a:t>în</a:t>
            </a:r>
            <a:r>
              <a:rPr lang="en-US" sz="2200" dirty="0"/>
              <a:t> </a:t>
            </a:r>
            <a:r>
              <a:rPr lang="en-US" sz="2200" dirty="0" err="1"/>
              <a:t>selectarea</a:t>
            </a:r>
            <a:r>
              <a:rPr lang="en-US" sz="2200" dirty="0"/>
              <a:t> </a:t>
            </a:r>
            <a:r>
              <a:rPr lang="en-US" sz="2200" dirty="0" err="1"/>
              <a:t>acțiunilor</a:t>
            </a:r>
            <a:r>
              <a:rPr lang="en-US" sz="2200" dirty="0"/>
              <a:t> pentru </a:t>
            </a:r>
            <a:r>
              <a:rPr lang="en-US" sz="2200" dirty="0" smtClean="0"/>
              <a:t> </a:t>
            </a:r>
            <a:r>
              <a:rPr lang="ro-RO" sz="2200" dirty="0" smtClean="0"/>
              <a:t>PAEDC-ul </a:t>
            </a:r>
            <a:r>
              <a:rPr lang="en-US" sz="2200" dirty="0" err="1" smtClean="0"/>
              <a:t>lor</a:t>
            </a:r>
            <a:r>
              <a:rPr lang="en-US" sz="2200" dirty="0"/>
              <a:t>, </a:t>
            </a:r>
            <a:r>
              <a:rPr lang="en-US" sz="2200" dirty="0" err="1"/>
              <a:t>următoarele</a:t>
            </a:r>
            <a:r>
              <a:rPr lang="en-US" sz="2200" dirty="0"/>
              <a:t> </a:t>
            </a:r>
            <a:r>
              <a:rPr lang="en-US" sz="2200" dirty="0" err="1"/>
              <a:t>informații</a:t>
            </a:r>
            <a:r>
              <a:rPr lang="en-US" sz="2200" dirty="0"/>
              <a:t> </a:t>
            </a:r>
            <a:r>
              <a:rPr lang="en-US" sz="2200" dirty="0" err="1"/>
              <a:t>vor</a:t>
            </a:r>
            <a:r>
              <a:rPr lang="en-US" sz="2200" dirty="0"/>
              <a:t> fi de </a:t>
            </a:r>
            <a:r>
              <a:rPr lang="en-US" sz="2200" dirty="0" err="1"/>
              <a:t>ajutor</a:t>
            </a:r>
            <a:r>
              <a:rPr lang="en-US" sz="2200" dirty="0"/>
              <a:t>. </a:t>
            </a:r>
          </a:p>
          <a:p>
            <a:pPr marL="0" indent="0">
              <a:buNone/>
            </a:pPr>
            <a:r>
              <a:rPr lang="en-US" sz="2200" b="1" dirty="0" err="1"/>
              <a:t>Ghid</a:t>
            </a:r>
            <a:r>
              <a:rPr lang="en-US" sz="2200" b="1" dirty="0"/>
              <a:t> </a:t>
            </a:r>
            <a:r>
              <a:rPr lang="en-US" sz="2200" b="1" dirty="0" err="1"/>
              <a:t>privind</a:t>
            </a:r>
            <a:r>
              <a:rPr lang="en-US" sz="2200" b="1" dirty="0"/>
              <a:t> </a:t>
            </a:r>
            <a:r>
              <a:rPr lang="en-US" sz="2200" b="1" dirty="0" err="1"/>
              <a:t>dezvoltarea</a:t>
            </a:r>
            <a:r>
              <a:rPr lang="en-US" sz="2200" b="1" dirty="0"/>
              <a:t> </a:t>
            </a:r>
            <a:r>
              <a:rPr lang="en-US" sz="2200" b="1" dirty="0" err="1"/>
              <a:t>unui</a:t>
            </a:r>
            <a:r>
              <a:rPr lang="en-US" sz="2200" b="1" dirty="0"/>
              <a:t> </a:t>
            </a:r>
            <a:r>
              <a:rPr lang="ro-RO" sz="2200" b="1" dirty="0" smtClean="0"/>
              <a:t>PAEDC</a:t>
            </a:r>
            <a:r>
              <a:rPr lang="en-US" sz="2200" dirty="0"/>
              <a:t/>
            </a:r>
            <a:br>
              <a:rPr lang="en-US" sz="2200" dirty="0"/>
            </a:br>
            <a:r>
              <a:rPr lang="en-US" sz="2200" dirty="0" err="1"/>
              <a:t>În</a:t>
            </a:r>
            <a:r>
              <a:rPr lang="en-US" sz="2200" dirty="0"/>
              <a:t> </a:t>
            </a:r>
            <a:r>
              <a:rPr lang="en-US" sz="2200" dirty="0" err="1"/>
              <a:t>biblioteca</a:t>
            </a:r>
            <a:r>
              <a:rPr lang="en-US" sz="2200" dirty="0"/>
              <a:t> online a </a:t>
            </a:r>
            <a:r>
              <a:rPr lang="ro-RO" sz="2200" dirty="0" smtClean="0"/>
              <a:t>Pactului</a:t>
            </a:r>
            <a:r>
              <a:rPr lang="en-US" sz="2200" dirty="0" smtClean="0"/>
              <a:t> </a:t>
            </a:r>
            <a:r>
              <a:rPr lang="ro-RO" sz="2200" dirty="0" err="1" smtClean="0"/>
              <a:t>P</a:t>
            </a:r>
            <a:r>
              <a:rPr lang="en-US" sz="2200" dirty="0" err="1" smtClean="0"/>
              <a:t>rimarilor</a:t>
            </a:r>
            <a:r>
              <a:rPr lang="en-US" sz="2200" dirty="0"/>
              <a:t>, un </a:t>
            </a:r>
            <a:r>
              <a:rPr lang="en-US" sz="2200" dirty="0" err="1"/>
              <a:t>ghid</a:t>
            </a:r>
            <a:r>
              <a:rPr lang="en-US" sz="2200" dirty="0"/>
              <a:t> care </a:t>
            </a:r>
            <a:r>
              <a:rPr lang="en-US" sz="2200" dirty="0" err="1"/>
              <a:t>descrie</a:t>
            </a:r>
            <a:r>
              <a:rPr lang="en-US" sz="2200" dirty="0"/>
              <a:t> </a:t>
            </a:r>
            <a:r>
              <a:rPr lang="en-US" sz="2200" dirty="0" err="1"/>
              <a:t>politicile</a:t>
            </a:r>
            <a:r>
              <a:rPr lang="en-US" sz="2200" dirty="0"/>
              <a:t> și </a:t>
            </a:r>
            <a:r>
              <a:rPr lang="en-US" sz="2200" dirty="0" err="1"/>
              <a:t>acțiunile</a:t>
            </a:r>
            <a:r>
              <a:rPr lang="en-US" sz="2200" dirty="0"/>
              <a:t> </a:t>
            </a:r>
            <a:r>
              <a:rPr lang="en-US" sz="2200" dirty="0" err="1"/>
              <a:t>pe</a:t>
            </a:r>
            <a:r>
              <a:rPr lang="en-US" sz="2200" dirty="0"/>
              <a:t> care </a:t>
            </a:r>
            <a:r>
              <a:rPr lang="en-US" sz="2200" dirty="0" err="1"/>
              <a:t>autoritățile</a:t>
            </a:r>
            <a:r>
              <a:rPr lang="en-US" sz="2200" dirty="0"/>
              <a:t> locale le pot </a:t>
            </a:r>
            <a:r>
              <a:rPr lang="en-US" sz="2200" dirty="0" err="1"/>
              <a:t>implementa</a:t>
            </a:r>
            <a:r>
              <a:rPr lang="en-US" sz="2200" dirty="0"/>
              <a:t> </a:t>
            </a:r>
            <a:r>
              <a:rPr lang="en-US" sz="2200" dirty="0" err="1"/>
              <a:t>în</a:t>
            </a:r>
            <a:r>
              <a:rPr lang="en-US" sz="2200" dirty="0"/>
              <a:t> </a:t>
            </a:r>
            <a:r>
              <a:rPr lang="en-US" sz="2200" dirty="0" err="1"/>
              <a:t>planul</a:t>
            </a:r>
            <a:r>
              <a:rPr lang="en-US" sz="2200" dirty="0"/>
              <a:t> </a:t>
            </a:r>
            <a:r>
              <a:rPr lang="en-US" sz="2200" dirty="0" err="1"/>
              <a:t>lor</a:t>
            </a:r>
            <a:r>
              <a:rPr lang="en-US" sz="2200" dirty="0"/>
              <a:t> de </a:t>
            </a:r>
            <a:r>
              <a:rPr lang="en-US" sz="2200" dirty="0" err="1"/>
              <a:t>acțiune</a:t>
            </a:r>
            <a:r>
              <a:rPr lang="en-US" sz="2200" dirty="0"/>
              <a:t> </a:t>
            </a:r>
            <a:r>
              <a:rPr lang="en-US" sz="2200" dirty="0" err="1"/>
              <a:t>poate</a:t>
            </a:r>
            <a:r>
              <a:rPr lang="en-US" sz="2200" dirty="0"/>
              <a:t> fi </a:t>
            </a:r>
            <a:r>
              <a:rPr lang="en-US" sz="2200" dirty="0" err="1"/>
              <a:t>găsit</a:t>
            </a:r>
            <a:r>
              <a:rPr lang="en-US" sz="2200" dirty="0"/>
              <a:t>: </a:t>
            </a:r>
            <a:r>
              <a:rPr lang="en-US" sz="2200" dirty="0" err="1"/>
              <a:t>ghid</a:t>
            </a:r>
            <a:r>
              <a:rPr lang="en-US" sz="2200" dirty="0"/>
              <a:t> </a:t>
            </a:r>
            <a:r>
              <a:rPr lang="en-US" sz="2200" dirty="0" err="1"/>
              <a:t>să</a:t>
            </a:r>
            <a:r>
              <a:rPr lang="en-US" sz="2200" dirty="0"/>
              <a:t> </a:t>
            </a:r>
            <a:r>
              <a:rPr lang="en-US" sz="2200" dirty="0" err="1"/>
              <a:t>elaboreze</a:t>
            </a:r>
            <a:r>
              <a:rPr lang="en-US" sz="2200" dirty="0"/>
              <a:t> un plan de </a:t>
            </a:r>
            <a:r>
              <a:rPr lang="en-US" sz="2200" dirty="0" err="1"/>
              <a:t>acțiune</a:t>
            </a:r>
            <a:r>
              <a:rPr lang="en-US" sz="2200" dirty="0"/>
              <a:t> </a:t>
            </a:r>
            <a:r>
              <a:rPr lang="en-US" sz="2200" dirty="0" err="1"/>
              <a:t>privind</a:t>
            </a:r>
            <a:r>
              <a:rPr lang="en-US" sz="2200" dirty="0"/>
              <a:t> </a:t>
            </a:r>
            <a:r>
              <a:rPr lang="en-US" sz="2200" dirty="0" err="1"/>
              <a:t>energia</a:t>
            </a:r>
            <a:r>
              <a:rPr lang="en-US" sz="2200" dirty="0"/>
              <a:t> </a:t>
            </a:r>
            <a:r>
              <a:rPr lang="ro-RO" sz="2200" dirty="0" smtClean="0"/>
              <a:t>durabilă </a:t>
            </a:r>
            <a:r>
              <a:rPr lang="en-US" sz="2200" dirty="0" smtClean="0"/>
              <a:t>și </a:t>
            </a:r>
            <a:r>
              <a:rPr lang="en-US" sz="2200" dirty="0" err="1"/>
              <a:t>clima</a:t>
            </a:r>
            <a:r>
              <a:rPr lang="en-US" sz="2200" dirty="0"/>
              <a:t> </a:t>
            </a:r>
            <a:r>
              <a:rPr lang="en-US" sz="2200" dirty="0" smtClean="0"/>
              <a:t>(P</a:t>
            </a:r>
            <a:r>
              <a:rPr lang="ro-RO" sz="2200" dirty="0" smtClean="0"/>
              <a:t>AEDC</a:t>
            </a:r>
            <a:r>
              <a:rPr lang="en-US" sz="2200" dirty="0" smtClean="0"/>
              <a:t>). </a:t>
            </a:r>
            <a:r>
              <a:rPr lang="en-US" sz="2200" dirty="0"/>
              <a:t>PARTEA 3 – </a:t>
            </a:r>
            <a:r>
              <a:rPr lang="en-US" sz="2200" dirty="0" err="1"/>
              <a:t>politici</a:t>
            </a:r>
            <a:r>
              <a:rPr lang="en-US" sz="2200" dirty="0"/>
              <a:t>, </a:t>
            </a:r>
            <a:r>
              <a:rPr lang="en-US" sz="2200" dirty="0" err="1"/>
              <a:t>acțiuni-cheie</a:t>
            </a:r>
            <a:r>
              <a:rPr lang="en-US" sz="2200" dirty="0"/>
              <a:t>, </a:t>
            </a:r>
            <a:r>
              <a:rPr lang="en-US" sz="2200" dirty="0" err="1"/>
              <a:t>bune</a:t>
            </a:r>
            <a:r>
              <a:rPr lang="en-US" sz="2200" dirty="0"/>
              <a:t> </a:t>
            </a:r>
            <a:r>
              <a:rPr lang="en-US" sz="2200" dirty="0" err="1"/>
              <a:t>practici</a:t>
            </a:r>
            <a:r>
              <a:rPr lang="en-US" sz="2200" dirty="0"/>
              <a:t> de </a:t>
            </a:r>
            <a:r>
              <a:rPr lang="en-US" sz="2200" dirty="0" err="1"/>
              <a:t>atenuare</a:t>
            </a:r>
            <a:r>
              <a:rPr lang="en-US" sz="2200" dirty="0"/>
              <a:t> și </a:t>
            </a:r>
            <a:r>
              <a:rPr lang="en-US" sz="2200" dirty="0" err="1"/>
              <a:t>adaptare</a:t>
            </a:r>
            <a:r>
              <a:rPr lang="en-US" sz="2200" dirty="0"/>
              <a:t> la </a:t>
            </a:r>
            <a:r>
              <a:rPr lang="en-US" sz="2200" dirty="0" err="1"/>
              <a:t>schimbările</a:t>
            </a:r>
            <a:r>
              <a:rPr lang="en-US" sz="2200" dirty="0"/>
              <a:t> </a:t>
            </a:r>
            <a:r>
              <a:rPr lang="en-US" sz="2200" dirty="0" err="1"/>
              <a:t>climatice</a:t>
            </a:r>
            <a:r>
              <a:rPr lang="en-US" sz="2200" dirty="0"/>
              <a:t> și </a:t>
            </a:r>
            <a:r>
              <a:rPr lang="en-US" sz="2200" dirty="0" err="1" smtClean="0"/>
              <a:t>finanțare</a:t>
            </a:r>
            <a:r>
              <a:rPr lang="ro-RO" sz="2200" dirty="0" smtClean="0"/>
              <a:t>a PAEDC-urilor</a:t>
            </a:r>
            <a:r>
              <a:rPr lang="en-US" sz="2200" dirty="0" smtClean="0"/>
              <a:t>.</a:t>
            </a:r>
            <a:r>
              <a:rPr lang="ro-RO" sz="2200" dirty="0" smtClean="0"/>
              <a:t> </a:t>
            </a:r>
            <a:r>
              <a:rPr lang="en-US" sz="2200" dirty="0" smtClean="0">
                <a:hlinkClick r:id="rId2"/>
              </a:rPr>
              <a:t>www.covenantofmayors.eu/support/library</a:t>
            </a:r>
            <a:r>
              <a:rPr lang="en-US" sz="2200" dirty="0" smtClean="0"/>
              <a:t> </a:t>
            </a:r>
            <a:endParaRPr lang="en-US" sz="2200" dirty="0"/>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en-US" sz="1350" dirty="0">
              <a:highlight>
                <a:srgbClr val="FFFF00"/>
              </a:highlight>
            </a:endParaRPr>
          </a:p>
          <a:p>
            <a:pPr marL="0" indent="0">
              <a:spcAft>
                <a:spcPts val="600"/>
              </a:spcAft>
              <a:buNone/>
            </a:pPr>
            <a:endParaRPr lang="sv-SE" sz="1350" dirty="0">
              <a:highlight>
                <a:srgbClr val="FFFF00"/>
              </a:highlight>
            </a:endParaRPr>
          </a:p>
        </p:txBody>
      </p:sp>
      <p:pic>
        <p:nvPicPr>
          <p:cNvPr id="6" name="Bildobjekt 5" descr="En bild som visar person, bord, inomhus, personer&#10;&#10;Automatiskt genererad beskrivning">
            <a:extLst>
              <a:ext uri="{FF2B5EF4-FFF2-40B4-BE49-F238E27FC236}">
                <a16:creationId xmlns:a16="http://schemas.microsoft.com/office/drawing/2014/main" xmlns="" id="{24B14FE5-D709-40B6-B860-FF3084368E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9840" y="2966139"/>
            <a:ext cx="5852160" cy="3898392"/>
          </a:xfrm>
          <a:prstGeom prst="rect">
            <a:avLst/>
          </a:prstGeom>
        </p:spPr>
      </p:pic>
      <p:sp>
        <p:nvSpPr>
          <p:cNvPr id="7" name="Platshållare för innehåll 2">
            <a:extLst>
              <a:ext uri="{FF2B5EF4-FFF2-40B4-BE49-F238E27FC236}">
                <a16:creationId xmlns:a16="http://schemas.microsoft.com/office/drawing/2014/main" xmlns="" id="{C580AF23-03A0-4354-A206-1871B277F795}"/>
              </a:ext>
            </a:extLst>
          </p:cNvPr>
          <p:cNvSpPr txBox="1">
            <a:spLocks/>
          </p:cNvSpPr>
          <p:nvPr/>
        </p:nvSpPr>
        <p:spPr>
          <a:xfrm>
            <a:off x="838200" y="2257268"/>
            <a:ext cx="5405846" cy="47039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o-RO" sz="1300" b="1" dirty="0"/>
              <a:t>Joc de bord pe dezvoltarea unui </a:t>
            </a:r>
            <a:r>
              <a:rPr lang="ro-RO" sz="1300" b="1" dirty="0" smtClean="0"/>
              <a:t>PAEDC</a:t>
            </a:r>
            <a:r>
              <a:rPr lang="ro-RO" sz="1300" b="1" dirty="0"/>
              <a:t/>
            </a:r>
            <a:br>
              <a:rPr lang="ro-RO" sz="1300" b="1" dirty="0"/>
            </a:br>
            <a:r>
              <a:rPr lang="ro-RO" sz="1300" dirty="0"/>
              <a:t>Acest joc de bord sprijină orașele în a face planurile lor de acțiune locală. </a:t>
            </a:r>
            <a:r>
              <a:rPr lang="en-US" sz="1300" dirty="0" smtClean="0">
                <a:hlinkClick r:id="rId4"/>
              </a:rPr>
              <a:t>www.eumayors.eu/news-and-events/news/1558-covenant-game-article</a:t>
            </a:r>
            <a:r>
              <a:rPr lang="en-US" sz="1300" dirty="0" smtClean="0"/>
              <a:t>  </a:t>
            </a:r>
            <a:endParaRPr lang="en-US" sz="1300" dirty="0"/>
          </a:p>
          <a:p>
            <a:pPr marL="0" indent="0">
              <a:lnSpc>
                <a:spcPct val="100000"/>
              </a:lnSpc>
              <a:spcBef>
                <a:spcPts val="0"/>
              </a:spcBef>
              <a:spcAft>
                <a:spcPts val="600"/>
              </a:spcAft>
              <a:buNone/>
            </a:pPr>
            <a:r>
              <a:rPr lang="en-US" sz="1300" b="1" dirty="0" err="1"/>
              <a:t>Instrumentul</a:t>
            </a:r>
            <a:r>
              <a:rPr lang="en-US" sz="1300" b="1" dirty="0"/>
              <a:t> de </a:t>
            </a:r>
            <a:r>
              <a:rPr lang="en-US" sz="1300" b="1" dirty="0" err="1"/>
              <a:t>sprijinire</a:t>
            </a:r>
            <a:r>
              <a:rPr lang="en-US" sz="1300" b="1" dirty="0"/>
              <a:t> a </a:t>
            </a:r>
            <a:r>
              <a:rPr lang="en-US" sz="1300" b="1" dirty="0" err="1"/>
              <a:t>adaptării</a:t>
            </a:r>
            <a:r>
              <a:rPr lang="en-US" sz="1300" b="1" dirty="0"/>
              <a:t> </a:t>
            </a:r>
            <a:r>
              <a:rPr lang="en-US" sz="1300" b="1" dirty="0" smtClean="0"/>
              <a:t>urbane</a:t>
            </a:r>
            <a:endParaRPr lang="ro-RO" sz="1300" b="1" dirty="0"/>
          </a:p>
          <a:p>
            <a:pPr marL="0" indent="0">
              <a:lnSpc>
                <a:spcPct val="100000"/>
              </a:lnSpc>
              <a:spcBef>
                <a:spcPts val="0"/>
              </a:spcBef>
              <a:spcAft>
                <a:spcPts val="600"/>
              </a:spcAft>
              <a:buNone/>
            </a:pPr>
            <a:r>
              <a:rPr lang="ro-RO" sz="1300" dirty="0" smtClean="0"/>
              <a:t>A</a:t>
            </a:r>
            <a:r>
              <a:rPr lang="en-US" sz="1300" dirty="0" err="1" smtClean="0"/>
              <a:t>cest</a:t>
            </a:r>
            <a:r>
              <a:rPr lang="en-US" sz="1300" dirty="0" smtClean="0"/>
              <a:t> </a:t>
            </a:r>
            <a:r>
              <a:rPr lang="en-US" sz="1300" dirty="0"/>
              <a:t>instrument </a:t>
            </a:r>
            <a:r>
              <a:rPr lang="en-US" sz="1300" dirty="0" err="1"/>
              <a:t>descrie</a:t>
            </a:r>
            <a:r>
              <a:rPr lang="en-US" sz="1300" dirty="0"/>
              <a:t> </a:t>
            </a:r>
            <a:r>
              <a:rPr lang="en-US" sz="1300" dirty="0" err="1"/>
              <a:t>diferitele</a:t>
            </a:r>
            <a:r>
              <a:rPr lang="en-US" sz="1300" dirty="0"/>
              <a:t> </a:t>
            </a:r>
            <a:r>
              <a:rPr lang="en-US" sz="1300" dirty="0" err="1"/>
              <a:t>etape</a:t>
            </a:r>
            <a:r>
              <a:rPr lang="en-US" sz="1300" dirty="0"/>
              <a:t> </a:t>
            </a:r>
            <a:r>
              <a:rPr lang="en-US" sz="1300" dirty="0" err="1"/>
              <a:t>în</a:t>
            </a:r>
            <a:r>
              <a:rPr lang="en-US" sz="1300" dirty="0"/>
              <a:t> </a:t>
            </a:r>
            <a:r>
              <a:rPr lang="en-US" sz="1300" dirty="0" err="1"/>
              <a:t>elaborarea</a:t>
            </a:r>
            <a:r>
              <a:rPr lang="en-US" sz="1300" dirty="0"/>
              <a:t> </a:t>
            </a:r>
            <a:r>
              <a:rPr lang="en-US" sz="1300" dirty="0" err="1"/>
              <a:t>unui</a:t>
            </a:r>
            <a:r>
              <a:rPr lang="en-US" sz="1300" dirty="0"/>
              <a:t> plan de </a:t>
            </a:r>
            <a:r>
              <a:rPr lang="en-US" sz="1300" dirty="0" err="1"/>
              <a:t>adaptare</a:t>
            </a:r>
            <a:r>
              <a:rPr lang="en-US" sz="1300" dirty="0"/>
              <a:t> a </a:t>
            </a:r>
            <a:r>
              <a:rPr lang="en-US" sz="1300" dirty="0" err="1"/>
              <a:t>orașelor</a:t>
            </a:r>
            <a:r>
              <a:rPr lang="en-US" sz="1300" dirty="0"/>
              <a:t> la </a:t>
            </a:r>
            <a:r>
              <a:rPr lang="en-US" sz="1300" dirty="0" err="1"/>
              <a:t>schimbările</a:t>
            </a:r>
            <a:r>
              <a:rPr lang="en-US" sz="1300" dirty="0"/>
              <a:t> </a:t>
            </a:r>
            <a:r>
              <a:rPr lang="en-US" sz="1300" dirty="0" err="1" smtClean="0"/>
              <a:t>climatice</a:t>
            </a:r>
            <a:r>
              <a:rPr lang="en-US" sz="1300" dirty="0" smtClean="0"/>
              <a:t>.</a:t>
            </a:r>
            <a:r>
              <a:rPr lang="ro-RO" sz="1300" dirty="0" smtClean="0"/>
              <a:t> </a:t>
            </a:r>
            <a:r>
              <a:rPr lang="en-US" sz="1300" dirty="0" smtClean="0">
                <a:hlinkClick r:id="rId5"/>
              </a:rPr>
              <a:t>www.eumayors.eu/support/adaptation-resources</a:t>
            </a:r>
            <a:r>
              <a:rPr lang="en-US" sz="1300" dirty="0" smtClean="0"/>
              <a:t> </a:t>
            </a:r>
            <a:endParaRPr lang="en-US" sz="1300" dirty="0"/>
          </a:p>
          <a:p>
            <a:pPr marL="0" indent="0">
              <a:spcAft>
                <a:spcPts val="600"/>
              </a:spcAft>
              <a:buNone/>
            </a:pPr>
            <a:r>
              <a:rPr lang="ro-RO" sz="1300" b="1" dirty="0"/>
              <a:t>Bazele de date de bune practici </a:t>
            </a:r>
          </a:p>
          <a:p>
            <a:pPr marL="0" indent="0">
              <a:spcAft>
                <a:spcPts val="600"/>
              </a:spcAft>
              <a:buNone/>
            </a:pPr>
            <a:r>
              <a:rPr lang="ro-RO" sz="1300" dirty="0" smtClean="0"/>
              <a:t>În </a:t>
            </a:r>
            <a:r>
              <a:rPr lang="ro-RO" sz="1300" dirty="0"/>
              <a:t>această bază de </a:t>
            </a:r>
            <a:r>
              <a:rPr lang="ro-RO" sz="1300" dirty="0" smtClean="0"/>
              <a:t>semnatari ai </a:t>
            </a:r>
            <a:r>
              <a:rPr lang="ro-RO" sz="1300" dirty="0"/>
              <a:t>Convenției împărtășesc acțiunile lor cheie ca sursă de inspirație pentru alții, care include realizări, studii de caz, </a:t>
            </a:r>
            <a:r>
              <a:rPr lang="ro-RO" sz="1300" dirty="0" err="1"/>
              <a:t>profile</a:t>
            </a:r>
            <a:r>
              <a:rPr lang="ro-RO" sz="1300" dirty="0"/>
              <a:t> de oraș, clipuri video etc. </a:t>
            </a:r>
            <a:r>
              <a:rPr lang="en-US" sz="1300" dirty="0" smtClean="0">
                <a:hlinkClick r:id="rId6"/>
              </a:rPr>
              <a:t>www.covenantofmayors.eu/plans-and-actions/good-practices</a:t>
            </a:r>
            <a:r>
              <a:rPr lang="en-US" sz="1300" dirty="0" smtClean="0"/>
              <a:t>  </a:t>
            </a:r>
            <a:endParaRPr lang="en-US" sz="1300" dirty="0"/>
          </a:p>
          <a:p>
            <a:pPr marL="0" indent="0">
              <a:spcAft>
                <a:spcPts val="600"/>
              </a:spcAft>
              <a:buNone/>
            </a:pPr>
            <a:r>
              <a:rPr lang="it-IT" sz="1300" dirty="0"/>
              <a:t>Mai multe bune practici sunt compilate pe platforma de </a:t>
            </a:r>
            <a:r>
              <a:rPr lang="it-IT" sz="1300" dirty="0" smtClean="0"/>
              <a:t>învățare</a:t>
            </a:r>
            <a:r>
              <a:rPr lang="ro-RO" sz="1300" dirty="0" smtClean="0"/>
              <a:t>.</a:t>
            </a:r>
            <a:r>
              <a:rPr lang="en-US" sz="1300" dirty="0" smtClean="0">
                <a:hlinkClick r:id="rId7"/>
              </a:rPr>
              <a:t>empowering2020.eu/best-practices-database</a:t>
            </a:r>
            <a:r>
              <a:rPr lang="en-US" sz="1300" dirty="0" smtClean="0"/>
              <a:t>   </a:t>
            </a:r>
            <a:endParaRPr lang="en-US" sz="1300" dirty="0"/>
          </a:p>
          <a:p>
            <a:pPr marL="0" indent="0">
              <a:spcAft>
                <a:spcPts val="600"/>
              </a:spcAft>
              <a:buNone/>
            </a:pPr>
            <a:r>
              <a:rPr lang="en-US" sz="1300" b="1" dirty="0" err="1"/>
              <a:t>Instrumente</a:t>
            </a:r>
            <a:r>
              <a:rPr lang="en-US" sz="1300" b="1" dirty="0"/>
              <a:t> și </a:t>
            </a:r>
            <a:r>
              <a:rPr lang="en-US" sz="1300" b="1" dirty="0" err="1"/>
              <a:t>metodologii</a:t>
            </a:r>
            <a:r>
              <a:rPr lang="en-US" sz="1300" b="1" dirty="0"/>
              <a:t> pentru </a:t>
            </a:r>
            <a:r>
              <a:rPr lang="en-US" sz="1300" b="1" dirty="0" err="1"/>
              <a:t>economiile</a:t>
            </a:r>
            <a:r>
              <a:rPr lang="en-US" sz="1300" b="1" dirty="0"/>
              <a:t> de </a:t>
            </a:r>
            <a:r>
              <a:rPr lang="en-US" sz="1300" b="1" dirty="0" err="1"/>
              <a:t>energie</a:t>
            </a:r>
            <a:r>
              <a:rPr lang="en-US" sz="1300" b="1" dirty="0"/>
              <a:t/>
            </a:r>
            <a:br>
              <a:rPr lang="en-US" sz="1300" b="1" dirty="0"/>
            </a:br>
            <a:r>
              <a:rPr lang="en-US" sz="1300" dirty="0"/>
              <a:t>O </a:t>
            </a:r>
            <a:r>
              <a:rPr lang="en-US" sz="1300" dirty="0" err="1"/>
              <a:t>listă</a:t>
            </a:r>
            <a:r>
              <a:rPr lang="en-US" sz="1300" dirty="0"/>
              <a:t> de </a:t>
            </a:r>
            <a:r>
              <a:rPr lang="en-US" sz="1300" dirty="0" err="1"/>
              <a:t>instrumente</a:t>
            </a:r>
            <a:r>
              <a:rPr lang="en-US" sz="1300" dirty="0"/>
              <a:t> și </a:t>
            </a:r>
            <a:r>
              <a:rPr lang="en-US" sz="1300" dirty="0" err="1"/>
              <a:t>metodologii</a:t>
            </a:r>
            <a:r>
              <a:rPr lang="en-US" sz="1300" dirty="0"/>
              <a:t> pentru </a:t>
            </a:r>
            <a:r>
              <a:rPr lang="en-US" sz="1300" dirty="0" err="1"/>
              <a:t>punerea</a:t>
            </a:r>
            <a:r>
              <a:rPr lang="en-US" sz="1300" dirty="0"/>
              <a:t> </a:t>
            </a:r>
            <a:r>
              <a:rPr lang="en-US" sz="1300" dirty="0" err="1"/>
              <a:t>în</a:t>
            </a:r>
            <a:r>
              <a:rPr lang="en-US" sz="1300" dirty="0"/>
              <a:t> </a:t>
            </a:r>
            <a:r>
              <a:rPr lang="en-US" sz="1300" dirty="0" err="1"/>
              <a:t>aplicare</a:t>
            </a:r>
            <a:r>
              <a:rPr lang="en-US" sz="1300" dirty="0"/>
              <a:t> a </a:t>
            </a:r>
            <a:r>
              <a:rPr lang="en-US" sz="1300" dirty="0" err="1"/>
              <a:t>acțiunilor</a:t>
            </a:r>
            <a:r>
              <a:rPr lang="en-US" sz="1300" dirty="0"/>
              <a:t> și </a:t>
            </a:r>
            <a:r>
              <a:rPr lang="en-US" sz="1300" dirty="0" err="1"/>
              <a:t>măsurilor</a:t>
            </a:r>
            <a:r>
              <a:rPr lang="en-US" sz="1300" dirty="0"/>
              <a:t> </a:t>
            </a:r>
            <a:r>
              <a:rPr lang="en-US" sz="1300" dirty="0" err="1"/>
              <a:t>energetice</a:t>
            </a:r>
            <a:r>
              <a:rPr lang="en-US" sz="1300" dirty="0"/>
              <a:t> </a:t>
            </a:r>
            <a:r>
              <a:rPr lang="en-US" sz="1300" dirty="0" err="1"/>
              <a:t>sustenabile</a:t>
            </a:r>
            <a:r>
              <a:rPr lang="en-US" sz="1300" dirty="0"/>
              <a:t> </a:t>
            </a:r>
            <a:r>
              <a:rPr lang="en-US" sz="1300" dirty="0" err="1"/>
              <a:t>sunt</a:t>
            </a:r>
            <a:r>
              <a:rPr lang="en-US" sz="1300" dirty="0"/>
              <a:t> elaborate de </a:t>
            </a:r>
            <a:r>
              <a:rPr lang="ro-RO" sz="1300" dirty="0" err="1" smtClean="0"/>
              <a:t>P</a:t>
            </a:r>
            <a:r>
              <a:rPr lang="en-US" sz="1300" dirty="0" err="1" smtClean="0"/>
              <a:t>rimarii</a:t>
            </a:r>
            <a:r>
              <a:rPr lang="en-US" sz="1300" dirty="0" smtClean="0"/>
              <a:t> </a:t>
            </a:r>
            <a:r>
              <a:rPr lang="en-US" sz="1300" dirty="0" err="1"/>
              <a:t>în</a:t>
            </a:r>
            <a:r>
              <a:rPr lang="en-US" sz="1300" dirty="0"/>
              <a:t> </a:t>
            </a:r>
            <a:r>
              <a:rPr lang="ro-RO" sz="1300" dirty="0" err="1" smtClean="0"/>
              <a:t>A</a:t>
            </a:r>
            <a:r>
              <a:rPr lang="en-US" sz="1300" dirty="0" err="1" smtClean="0"/>
              <a:t>cțiune</a:t>
            </a:r>
            <a:r>
              <a:rPr lang="en-US" sz="1300" dirty="0"/>
              <a:t>. </a:t>
            </a:r>
            <a:r>
              <a:rPr lang="en-US" sz="1300" dirty="0" smtClean="0"/>
              <a:t> </a:t>
            </a:r>
            <a:r>
              <a:rPr lang="en-US" sz="1300" dirty="0">
                <a:hlinkClick r:id="rId8"/>
              </a:rPr>
              <a:t>www.mayorsinaction.eu/resources/training-tools</a:t>
            </a:r>
            <a:r>
              <a:rPr lang="en-US" sz="1300" dirty="0"/>
              <a:t>  </a:t>
            </a:r>
          </a:p>
          <a:p>
            <a:pPr marL="0" indent="0">
              <a:spcAft>
                <a:spcPts val="600"/>
              </a:spcAft>
              <a:buNone/>
            </a:pPr>
            <a:r>
              <a:rPr lang="en-US" sz="1300" b="1" dirty="0"/>
              <a:t> </a:t>
            </a:r>
            <a:r>
              <a:rPr lang="ro-RO" sz="1300" b="1" dirty="0" smtClean="0"/>
              <a:t>I</a:t>
            </a:r>
            <a:r>
              <a:rPr lang="en-US" sz="1300" b="1" dirty="0" err="1" smtClean="0"/>
              <a:t>nstrument</a:t>
            </a:r>
            <a:r>
              <a:rPr lang="ro-RO" sz="1300" b="1" dirty="0" smtClean="0"/>
              <a:t>ul</a:t>
            </a:r>
            <a:r>
              <a:rPr lang="en-US" sz="1300" b="1" dirty="0" smtClean="0"/>
              <a:t> </a:t>
            </a:r>
            <a:r>
              <a:rPr lang="en-US" sz="1300" b="1" dirty="0"/>
              <a:t>de </a:t>
            </a:r>
            <a:r>
              <a:rPr lang="en-US" sz="1300" b="1" dirty="0" err="1" smtClean="0"/>
              <a:t>prognozare</a:t>
            </a:r>
            <a:r>
              <a:rPr lang="ro-RO" sz="1300" b="1" dirty="0" smtClean="0"/>
              <a:t> </a:t>
            </a:r>
            <a:r>
              <a:rPr lang="en-US" sz="1300" b="1" dirty="0" smtClean="0"/>
              <a:t>Empowering</a:t>
            </a:r>
            <a:endParaRPr lang="sv-SE" sz="1300" dirty="0">
              <a:highlight>
                <a:srgbClr val="FFFF00"/>
              </a:highlight>
            </a:endParaRPr>
          </a:p>
        </p:txBody>
      </p:sp>
    </p:spTree>
    <p:extLst>
      <p:ext uri="{BB962C8B-B14F-4D97-AF65-F5344CB8AC3E}">
        <p14:creationId xmlns:p14="http://schemas.microsoft.com/office/powerpoint/2010/main" val="1702413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Bildobjekt 5" descr="En bild som visar utomhus, vatten, mark, väg&#10;&#10;Automatiskt genererad beskrivning">
            <a:extLst>
              <a:ext uri="{FF2B5EF4-FFF2-40B4-BE49-F238E27FC236}">
                <a16:creationId xmlns:a16="http://schemas.microsoft.com/office/drawing/2014/main" xmlns="" id="{C3468EDE-47B9-489D-83E8-3294685152FD}"/>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12215" r="17857"/>
          <a:stretch/>
        </p:blipFill>
        <p:spPr>
          <a:xfrm>
            <a:off x="5797543" y="10"/>
            <a:ext cx="6394152" cy="6857990"/>
          </a:xfrm>
          <a:prstGeom prst="rect">
            <a:avLst/>
          </a:prstGeom>
        </p:spPr>
      </p:pic>
      <p:pic>
        <p:nvPicPr>
          <p:cNvPr id="13" name="Picture 10">
            <a:extLst>
              <a:ext uri="{FF2B5EF4-FFF2-40B4-BE49-F238E27FC236}">
                <a16:creationId xmlns:a16="http://schemas.microsoft.com/office/drawing/2014/main" xmlns="" id="{54DDEBDD-D8BD-41A6-8A0D-B00E3768B0F9}"/>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Rubrik 1">
            <a:extLst>
              <a:ext uri="{FF2B5EF4-FFF2-40B4-BE49-F238E27FC236}">
                <a16:creationId xmlns:a16="http://schemas.microsoft.com/office/drawing/2014/main" xmlns="" id="{77821FAB-238E-462E-A850-E9A50AF19B86}"/>
              </a:ext>
            </a:extLst>
          </p:cNvPr>
          <p:cNvSpPr>
            <a:spLocks noGrp="1"/>
          </p:cNvSpPr>
          <p:nvPr>
            <p:ph type="title"/>
          </p:nvPr>
        </p:nvSpPr>
        <p:spPr>
          <a:xfrm>
            <a:off x="804998" y="646045"/>
            <a:ext cx="4803636" cy="1311664"/>
          </a:xfrm>
        </p:spPr>
        <p:txBody>
          <a:bodyPr>
            <a:normAutofit/>
          </a:bodyPr>
          <a:lstStyle/>
          <a:p>
            <a:r>
              <a:rPr lang="ro-RO" sz="3200" dirty="0" smtClean="0">
                <a:solidFill>
                  <a:srgbClr val="000000"/>
                </a:solidFill>
              </a:rPr>
              <a:t>Despre ce acțiuni discutăm?</a:t>
            </a:r>
            <a:r>
              <a:rPr lang="sv-SE" sz="2800" dirty="0">
                <a:solidFill>
                  <a:srgbClr val="000000"/>
                </a:solidFill>
              </a:rPr>
              <a:t/>
            </a:r>
            <a:br>
              <a:rPr lang="sv-SE" sz="2800" dirty="0">
                <a:solidFill>
                  <a:srgbClr val="000000"/>
                </a:solidFill>
              </a:rPr>
            </a:br>
            <a:r>
              <a:rPr lang="sv-SE" sz="2400" dirty="0">
                <a:solidFill>
                  <a:srgbClr val="000000"/>
                </a:solidFill>
              </a:rPr>
              <a:t>- </a:t>
            </a:r>
            <a:r>
              <a:rPr lang="sv-SE" sz="2400" dirty="0" smtClean="0">
                <a:solidFill>
                  <a:srgbClr val="000000"/>
                </a:solidFill>
              </a:rPr>
              <a:t>Scop</a:t>
            </a:r>
            <a:r>
              <a:rPr lang="ro-RO" sz="2400" dirty="0" smtClean="0">
                <a:solidFill>
                  <a:srgbClr val="000000"/>
                </a:solidFill>
              </a:rPr>
              <a:t>ul și ținta acțiunilor </a:t>
            </a:r>
            <a:endParaRPr lang="sv-SE" sz="2400" dirty="0">
              <a:solidFill>
                <a:srgbClr val="000000"/>
              </a:solidFill>
            </a:endParaRPr>
          </a:p>
        </p:txBody>
      </p:sp>
      <p:sp>
        <p:nvSpPr>
          <p:cNvPr id="3" name="Platshållare för innehåll 2">
            <a:extLst>
              <a:ext uri="{FF2B5EF4-FFF2-40B4-BE49-F238E27FC236}">
                <a16:creationId xmlns:a16="http://schemas.microsoft.com/office/drawing/2014/main" xmlns="" id="{50C60481-7EE9-4C33-958B-3624D9BD2B48}"/>
              </a:ext>
            </a:extLst>
          </p:cNvPr>
          <p:cNvSpPr>
            <a:spLocks noGrp="1"/>
          </p:cNvSpPr>
          <p:nvPr>
            <p:ph idx="1"/>
          </p:nvPr>
        </p:nvSpPr>
        <p:spPr>
          <a:xfrm>
            <a:off x="804997" y="2272143"/>
            <a:ext cx="4706803" cy="4180908"/>
          </a:xfrm>
        </p:spPr>
        <p:txBody>
          <a:bodyPr anchor="ctr">
            <a:normAutofit/>
          </a:bodyPr>
          <a:lstStyle/>
          <a:p>
            <a:pPr marL="0" indent="0" algn="just">
              <a:buNone/>
            </a:pPr>
            <a:r>
              <a:rPr lang="ro-RO" sz="1400" dirty="0" smtClean="0">
                <a:solidFill>
                  <a:srgbClr val="000000"/>
                </a:solidFill>
              </a:rPr>
              <a:t>Pactul Primarilor este despre acțiunea la nivel local, regional și acoperă întreaga arie geografică a autorității locale(oraș, provincie sau regiune).PAEDC-ul privește activități atât din sectorul public cât și din cel privat. </a:t>
            </a:r>
          </a:p>
          <a:p>
            <a:pPr marL="0" indent="0" algn="just">
              <a:buNone/>
            </a:pPr>
            <a:r>
              <a:rPr lang="ro-RO" sz="1400" dirty="0" smtClean="0">
                <a:solidFill>
                  <a:srgbClr val="000000"/>
                </a:solidFill>
              </a:rPr>
              <a:t>Acțiunile sunt concentrate pe reducerea emisiilor de gaze cu efect de seră din consumul final de energie cât și pe adaptarea la schimbările climatice. </a:t>
            </a:r>
          </a:p>
          <a:p>
            <a:pPr marL="0" indent="0" algn="just">
              <a:buNone/>
            </a:pPr>
            <a:r>
              <a:rPr lang="ro-RO" sz="1400" dirty="0" smtClean="0">
                <a:solidFill>
                  <a:srgbClr val="000000"/>
                </a:solidFill>
              </a:rPr>
              <a:t>Acțiunile de atenuare cuprind sectoarele clădirilor municipale, ale clădirilor terțiare, ale clădirilor rezidențiale și ale transporturilor, dar pot include și acțiuni legate de generarea de energie locală.</a:t>
            </a:r>
            <a:endParaRPr lang="en-US" sz="1400" dirty="0">
              <a:solidFill>
                <a:srgbClr val="000000"/>
              </a:solidFill>
            </a:endParaRPr>
          </a:p>
          <a:p>
            <a:pPr marL="0" indent="0" algn="just">
              <a:buNone/>
            </a:pPr>
            <a:r>
              <a:rPr lang="ro-RO" sz="1400" dirty="0" smtClean="0">
                <a:solidFill>
                  <a:srgbClr val="000000"/>
                </a:solidFill>
              </a:rPr>
              <a:t>Acțiunile de adaptare vizează sectoarele și domeniile care au fost identificate ca fiind cele mai vulnerabile la schimbările climatice din oraș</a:t>
            </a:r>
            <a:r>
              <a:rPr lang="en-US" sz="1400" dirty="0" smtClean="0">
                <a:solidFill>
                  <a:srgbClr val="000000"/>
                </a:solidFill>
              </a:rPr>
              <a:t>.</a:t>
            </a:r>
            <a:endParaRPr lang="sv-SE" sz="1400" dirty="0">
              <a:solidFill>
                <a:srgbClr val="000000"/>
              </a:solidFill>
            </a:endParaRPr>
          </a:p>
          <a:p>
            <a:pPr marL="0" indent="0">
              <a:buNone/>
            </a:pPr>
            <a:endParaRPr lang="sv-SE" sz="1400" dirty="0">
              <a:solidFill>
                <a:srgbClr val="000000"/>
              </a:solidFill>
            </a:endParaRPr>
          </a:p>
          <a:p>
            <a:pPr marL="0" indent="0">
              <a:buNone/>
            </a:pPr>
            <a:endParaRPr lang="sv-SE" sz="1400" dirty="0">
              <a:solidFill>
                <a:srgbClr val="000000"/>
              </a:solidFill>
            </a:endParaRPr>
          </a:p>
          <a:p>
            <a:pPr marL="0" indent="0">
              <a:buNone/>
            </a:pPr>
            <a:endParaRPr lang="sv-SE" sz="1400" dirty="0">
              <a:solidFill>
                <a:srgbClr val="000000"/>
              </a:solidFill>
            </a:endParaRPr>
          </a:p>
        </p:txBody>
      </p:sp>
    </p:spTree>
    <p:extLst>
      <p:ext uri="{BB962C8B-B14F-4D97-AF65-F5344CB8AC3E}">
        <p14:creationId xmlns:p14="http://schemas.microsoft.com/office/powerpoint/2010/main" val="608000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13C76E22-8F39-469B-A5E6-0B8CE3B24E7E}"/>
              </a:ext>
            </a:extLst>
          </p:cNvPr>
          <p:cNvSpPr>
            <a:spLocks noGrp="1"/>
          </p:cNvSpPr>
          <p:nvPr>
            <p:ph type="title"/>
          </p:nvPr>
        </p:nvSpPr>
        <p:spPr>
          <a:xfrm>
            <a:off x="655320" y="365125"/>
            <a:ext cx="5120114" cy="1692794"/>
          </a:xfrm>
        </p:spPr>
        <p:txBody>
          <a:bodyPr>
            <a:normAutofit fontScale="90000"/>
          </a:bodyPr>
          <a:lstStyle/>
          <a:p>
            <a:r>
              <a:rPr lang="ro-RO" sz="2800" dirty="0" smtClean="0"/>
              <a:t>Multe posibilități pentru autoritatea locală de a acționa!</a:t>
            </a:r>
            <a:br>
              <a:rPr lang="ro-RO" sz="2800" dirty="0" smtClean="0"/>
            </a:br>
            <a:r>
              <a:rPr lang="ro-RO" sz="2800" dirty="0" smtClean="0"/>
              <a:t>-</a:t>
            </a:r>
            <a:r>
              <a:rPr lang="ro-RO" sz="2800" dirty="0"/>
              <a:t>I</a:t>
            </a:r>
            <a:r>
              <a:rPr lang="ro-RO" sz="2800" dirty="0" smtClean="0"/>
              <a:t>mplementatorul, facilitator, furnizor, politician și planificator</a:t>
            </a:r>
            <a:r>
              <a:rPr lang="en-US" sz="2800" dirty="0"/>
              <a:t/>
            </a:r>
            <a:br>
              <a:rPr lang="en-US" sz="2800" dirty="0"/>
            </a:br>
            <a:r>
              <a:rPr lang="en-US" sz="2800" dirty="0"/>
              <a:t/>
            </a:r>
            <a:br>
              <a:rPr lang="en-US" sz="2800" dirty="0"/>
            </a:br>
            <a:endParaRPr lang="sv-SE" sz="2400" dirty="0"/>
          </a:p>
        </p:txBody>
      </p:sp>
      <p:cxnSp>
        <p:nvCxnSpPr>
          <p:cNvPr id="13" name="Straight Arrow Connector 12">
            <a:extLst>
              <a:ext uri="{FF2B5EF4-FFF2-40B4-BE49-F238E27FC236}">
                <a16:creationId xmlns:a16="http://schemas.microsoft.com/office/drawing/2014/main" xmlns=""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Platshållare för innehåll 2">
            <a:extLst>
              <a:ext uri="{FF2B5EF4-FFF2-40B4-BE49-F238E27FC236}">
                <a16:creationId xmlns:a16="http://schemas.microsoft.com/office/drawing/2014/main" xmlns="" id="{2D00FA0B-0BF1-4375-B4F4-DE5560284BA4}"/>
              </a:ext>
            </a:extLst>
          </p:cNvPr>
          <p:cNvSpPr>
            <a:spLocks noGrp="1"/>
          </p:cNvSpPr>
          <p:nvPr>
            <p:ph idx="1"/>
          </p:nvPr>
        </p:nvSpPr>
        <p:spPr>
          <a:xfrm>
            <a:off x="655321" y="2575033"/>
            <a:ext cx="5307330" cy="3917837"/>
          </a:xfrm>
        </p:spPr>
        <p:txBody>
          <a:bodyPr>
            <a:normAutofit lnSpcReduction="10000"/>
          </a:bodyPr>
          <a:lstStyle/>
          <a:p>
            <a:pPr marL="0" indent="0" algn="just">
              <a:buNone/>
            </a:pPr>
            <a:r>
              <a:rPr lang="ro-RO" sz="1400" dirty="0" smtClean="0"/>
              <a:t>Autoritatea locală are cea mai mare influență asupra activelor deținute sau gestionate de ei înșiși, cum ar fi clădirile publice. Fiind un implementator de măsuri eficiente din punct de vedere energetic, precum și energie produsă la nivel local pe baza surselor regenerabile de energie, autoritatea locală poate prelua conducerea și inspira alte părți interesate din oraș</a:t>
            </a:r>
            <a:r>
              <a:rPr lang="en-US" sz="1400" dirty="0" smtClean="0"/>
              <a:t>.</a:t>
            </a:r>
            <a:endParaRPr lang="ro-RO" sz="1400" dirty="0" smtClean="0"/>
          </a:p>
          <a:p>
            <a:pPr marL="0" indent="0">
              <a:buNone/>
            </a:pPr>
            <a:r>
              <a:rPr lang="ro-RO" sz="1400" dirty="0" smtClean="0"/>
              <a:t>Dar rolul autorității locale este mai mare decât atât</a:t>
            </a:r>
            <a:r>
              <a:rPr lang="en-US" sz="1400" dirty="0" smtClean="0"/>
              <a:t>!</a:t>
            </a:r>
            <a:endParaRPr lang="en-US" sz="1400" dirty="0"/>
          </a:p>
          <a:p>
            <a:pPr marL="0" indent="0" algn="just">
              <a:buNone/>
            </a:pPr>
            <a:r>
              <a:rPr lang="ro-RO" sz="1400" dirty="0" smtClean="0"/>
              <a:t>De exemplu, autoritatea facilitează și permite cooperarea între părțile interesate din Comunitate, precum și organizează sau promovează activități de îmbunătățire a cunoștințelor. Autoritatea locală funcționează, de asemenea, ca furnizor de servicii în oraș, cum ar fi transporturile publice, și, de obicei, are o anumită influență asupra sistemului energetic local. În plus, autoritatea este un producător de dispoziții locale, care stabilește reglementări și elaborează principii pentru planificarea urbană</a:t>
            </a:r>
            <a:r>
              <a:rPr lang="ro-RO" sz="1400" dirty="0" smtClean="0"/>
              <a:t>.</a:t>
            </a:r>
          </a:p>
          <a:p>
            <a:pPr marL="0" indent="0" algn="just">
              <a:buNone/>
            </a:pPr>
            <a:r>
              <a:rPr lang="ro-RO" sz="1400" dirty="0" smtClean="0"/>
              <a:t>În fiecare rol există posibilitatea ca autoritățile locale să ia măsuri pentru a promova reducerea emisiilor de gaze cu efect de seră ale orașului.</a:t>
            </a:r>
          </a:p>
          <a:p>
            <a:pPr marL="0" indent="0">
              <a:buNone/>
            </a:pPr>
            <a:r>
              <a:rPr lang="it-IT" sz="1200" i="1" dirty="0"/>
              <a:t>Sursa: Ghid privind dezvoltarea unui </a:t>
            </a:r>
            <a:r>
              <a:rPr lang="ro-RO" sz="1200" i="1" dirty="0" smtClean="0"/>
              <a:t>PAEDC</a:t>
            </a:r>
            <a:endParaRPr lang="en-US" sz="1200" i="1" dirty="0"/>
          </a:p>
        </p:txBody>
      </p:sp>
      <p:pic>
        <p:nvPicPr>
          <p:cNvPr id="8" name="Bildobjekt 7" descr="En bild som visar himmel, byggnad, utomhus, mark&#10;&#10;Automatiskt genererad beskrivning">
            <a:extLst>
              <a:ext uri="{FF2B5EF4-FFF2-40B4-BE49-F238E27FC236}">
                <a16:creationId xmlns:a16="http://schemas.microsoft.com/office/drawing/2014/main" xmlns="" id="{463ACD88-092F-49BB-ACD4-E72F1A413068}"/>
              </a:ext>
            </a:extLst>
          </p:cNvPr>
          <p:cNvPicPr>
            <a:picLocks noChangeAspect="1"/>
          </p:cNvPicPr>
          <p:nvPr/>
        </p:nvPicPr>
        <p:blipFill rotWithShape="1">
          <a:blip r:embed="rId2">
            <a:extLst>
              <a:ext uri="{28A0092B-C50C-407E-A947-70E740481C1C}">
                <a14:useLocalDpi xmlns:a14="http://schemas.microsoft.com/office/drawing/2010/main" val="0"/>
              </a:ext>
            </a:extLst>
          </a:blip>
          <a:srcRect l="21600" r="22936"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2244279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E48725D5-84E4-4405-BE53-E211273D5B41}"/>
              </a:ext>
            </a:extLst>
          </p:cNvPr>
          <p:cNvSpPr>
            <a:spLocks noGrp="1"/>
          </p:cNvSpPr>
          <p:nvPr>
            <p:ph type="title"/>
          </p:nvPr>
        </p:nvSpPr>
        <p:spPr>
          <a:xfrm>
            <a:off x="4965430" y="629268"/>
            <a:ext cx="6586491" cy="1286160"/>
          </a:xfrm>
        </p:spPr>
        <p:txBody>
          <a:bodyPr anchor="b">
            <a:normAutofit/>
          </a:bodyPr>
          <a:lstStyle/>
          <a:p>
            <a:r>
              <a:rPr lang="ro-RO" sz="3200" dirty="0" smtClean="0"/>
              <a:t>Întrebări de luat în considerare înainte de a alege acțiuni</a:t>
            </a:r>
            <a:endParaRPr lang="ro-RO" sz="3200" dirty="0"/>
          </a:p>
        </p:txBody>
      </p:sp>
      <p:pic>
        <p:nvPicPr>
          <p:cNvPr id="6" name="Bildobjekt 5" descr="En bild som visar väg, scen, utomhus, gata&#10;&#10;Automatiskt genererad beskrivning">
            <a:extLst>
              <a:ext uri="{FF2B5EF4-FFF2-40B4-BE49-F238E27FC236}">
                <a16:creationId xmlns:a16="http://schemas.microsoft.com/office/drawing/2014/main" xmlns="" id="{E22E85AC-8A53-45FA-8F7D-B8454EB36C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175" r="8533"/>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xmlns=""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5080934" y="2115117"/>
            <a:ext cx="6309360" cy="0"/>
          </a:xfrm>
          <a:prstGeom prst="line">
            <a:avLst/>
          </a:prstGeom>
          <a:ln w="19050">
            <a:solidFill>
              <a:srgbClr val="3B41C0"/>
            </a:solidFill>
          </a:ln>
        </p:spPr>
        <p:style>
          <a:lnRef idx="1">
            <a:schemeClr val="accent1"/>
          </a:lnRef>
          <a:fillRef idx="0">
            <a:schemeClr val="accent1"/>
          </a:fillRef>
          <a:effectRef idx="0">
            <a:schemeClr val="accent1"/>
          </a:effectRef>
          <a:fontRef idx="minor">
            <a:schemeClr val="tx1"/>
          </a:fontRef>
        </p:style>
      </p:cxnSp>
      <p:sp>
        <p:nvSpPr>
          <p:cNvPr id="3" name="Platshållare för innehåll 2">
            <a:extLst>
              <a:ext uri="{FF2B5EF4-FFF2-40B4-BE49-F238E27FC236}">
                <a16:creationId xmlns:a16="http://schemas.microsoft.com/office/drawing/2014/main" xmlns="" id="{9CF7F2D7-52CC-476F-8450-A4DD17E343AC}"/>
              </a:ext>
            </a:extLst>
          </p:cNvPr>
          <p:cNvSpPr>
            <a:spLocks noGrp="1"/>
          </p:cNvSpPr>
          <p:nvPr>
            <p:ph idx="1"/>
          </p:nvPr>
        </p:nvSpPr>
        <p:spPr>
          <a:xfrm>
            <a:off x="5103661" y="2115117"/>
            <a:ext cx="6586489" cy="3785419"/>
          </a:xfrm>
        </p:spPr>
        <p:txBody>
          <a:bodyPr>
            <a:noAutofit/>
          </a:bodyPr>
          <a:lstStyle/>
          <a:p>
            <a:pPr marL="0" indent="0" algn="just">
              <a:buNone/>
            </a:pPr>
            <a:r>
              <a:rPr lang="ro-RO" sz="1400" dirty="0" smtClean="0"/>
              <a:t>Următoarele aspecte sunt importante pentru a lua în considerare înainte de a începe procesul de alegere a acțiunilor: </a:t>
            </a:r>
          </a:p>
          <a:p>
            <a:pPr marL="0" indent="0" algn="just">
              <a:buNone/>
            </a:pPr>
            <a:r>
              <a:rPr lang="ro-RO" sz="1400" b="1" dirty="0" smtClean="0"/>
              <a:t>Politici și reglementări</a:t>
            </a:r>
            <a:r>
              <a:rPr lang="ro-RO" sz="1400" dirty="0" smtClean="0"/>
              <a:t>-CE politici și reglementări locale, regionale, naționale și UE există și care trebuie luate în considerare?</a:t>
            </a:r>
          </a:p>
          <a:p>
            <a:pPr marL="0" indent="0" algn="just">
              <a:buNone/>
            </a:pPr>
            <a:r>
              <a:rPr lang="ro-RO" sz="1400" b="1" dirty="0" smtClean="0"/>
              <a:t>Planuri locale</a:t>
            </a:r>
            <a:r>
              <a:rPr lang="ro-RO" sz="1400" dirty="0" smtClean="0"/>
              <a:t>-Există deja planuri dezvoltate în oraș, care poate servi ca un punct bun de plecare pentru continuarea discuțiilor despre posibilele acțiuni?</a:t>
            </a:r>
          </a:p>
          <a:p>
            <a:pPr marL="0" indent="0" algn="just">
              <a:buNone/>
            </a:pPr>
            <a:r>
              <a:rPr lang="ro-RO" sz="1400" b="1" dirty="0" smtClean="0"/>
              <a:t>Părțile interesate</a:t>
            </a:r>
            <a:r>
              <a:rPr lang="ro-RO" sz="1400" dirty="0" smtClean="0"/>
              <a:t>-Implicarea și cooperarea părților interesate locale care reprezintă atât sectorul public, cât și cel privat, precum și cetățenii sunt cruciale. Ce actori din oraș sunt responsabili pentru emisii mari și trebuie să fie implicați? Sunt desfășurate deja acțiuni? În cazul în care există expertiza, funcțiile de sprijin și rețele utile în cadrul orașului? </a:t>
            </a:r>
          </a:p>
          <a:p>
            <a:pPr marL="0" indent="0" algn="just">
              <a:buNone/>
            </a:pPr>
            <a:r>
              <a:rPr lang="ro-RO" sz="1400" b="1" dirty="0" smtClean="0"/>
              <a:t>Co-beneficii </a:t>
            </a:r>
            <a:r>
              <a:rPr lang="ro-RO" sz="1400" dirty="0" smtClean="0"/>
              <a:t>-Există oricare co-beneficii ale acțiunilor? De exemplu, o mai bună calitate a aerului în mediu, condiții de sănătate îmbunătățite, medii interioare mai bune, noi oportunități de angajare, fluxuri mai bune în Transporturi urbane, o mai mare securitate energetică. Co-beneficiile pot servi drept puncte de promovare către politicieni, factori de decizie etc. </a:t>
            </a:r>
          </a:p>
          <a:p>
            <a:pPr marL="0" indent="0" algn="just">
              <a:buNone/>
            </a:pPr>
            <a:r>
              <a:rPr lang="ro-RO" sz="1400" b="1" dirty="0" smtClean="0"/>
              <a:t>Capacitate</a:t>
            </a:r>
            <a:r>
              <a:rPr lang="ro-RO" sz="1400" dirty="0" smtClean="0"/>
              <a:t>-Ce resurse sunt disponibile la autoritatea locală pentru a implementa planul de acțiune? Acest lucru poate avea în vedere competența, personalul și resursele economice. Mai multe departamente și servicii, cel mai probabil, trebuie să fie implicate. </a:t>
            </a:r>
          </a:p>
          <a:p>
            <a:pPr marL="0" indent="0">
              <a:buNone/>
            </a:pPr>
            <a:endParaRPr lang="en-GB" sz="1400" dirty="0"/>
          </a:p>
        </p:txBody>
      </p:sp>
    </p:spTree>
    <p:extLst>
      <p:ext uri="{BB962C8B-B14F-4D97-AF65-F5344CB8AC3E}">
        <p14:creationId xmlns:p14="http://schemas.microsoft.com/office/powerpoint/2010/main" val="1530061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3B57F76B-EA86-42D9-8EC1-9B80DCB3A2CD}"/>
              </a:ext>
            </a:extLst>
          </p:cNvPr>
          <p:cNvSpPr>
            <a:spLocks noGrp="1"/>
          </p:cNvSpPr>
          <p:nvPr>
            <p:ph type="title"/>
          </p:nvPr>
        </p:nvSpPr>
        <p:spPr>
          <a:xfrm>
            <a:off x="838200" y="365125"/>
            <a:ext cx="10515600" cy="1325563"/>
          </a:xfrm>
        </p:spPr>
        <p:txBody>
          <a:bodyPr>
            <a:normAutofit/>
          </a:bodyPr>
          <a:lstStyle/>
          <a:p>
            <a:r>
              <a:rPr lang="pt-BR" sz="3200" dirty="0"/>
              <a:t>Luarea de măsuri pentru atenuarea emisiilor de GES</a:t>
            </a:r>
            <a:endParaRPr lang="en-GB" sz="3200" dirty="0"/>
          </a:p>
        </p:txBody>
      </p:sp>
      <p:sp>
        <p:nvSpPr>
          <p:cNvPr id="3" name="Platshållare för innehåll 2">
            <a:extLst>
              <a:ext uri="{FF2B5EF4-FFF2-40B4-BE49-F238E27FC236}">
                <a16:creationId xmlns:a16="http://schemas.microsoft.com/office/drawing/2014/main" xmlns="" id="{2C1D22DD-694F-466E-B3DF-3A0EEBFC33C5}"/>
              </a:ext>
            </a:extLst>
          </p:cNvPr>
          <p:cNvSpPr>
            <a:spLocks noGrp="1"/>
          </p:cNvSpPr>
          <p:nvPr>
            <p:ph idx="1"/>
          </p:nvPr>
        </p:nvSpPr>
        <p:spPr>
          <a:xfrm>
            <a:off x="838200" y="1825625"/>
            <a:ext cx="5015484" cy="4351338"/>
          </a:xfrm>
        </p:spPr>
        <p:txBody>
          <a:bodyPr>
            <a:normAutofit/>
          </a:bodyPr>
          <a:lstStyle/>
          <a:p>
            <a:pPr marL="0" indent="0" algn="just">
              <a:buNone/>
            </a:pPr>
            <a:r>
              <a:rPr lang="en-GB" sz="1700" dirty="0"/>
              <a:t>Ca parte a </a:t>
            </a:r>
            <a:r>
              <a:rPr lang="ro-RO" sz="1700" dirty="0" smtClean="0"/>
              <a:t>PAEDC</a:t>
            </a:r>
            <a:r>
              <a:rPr lang="en-GB" sz="1700" dirty="0" smtClean="0"/>
              <a:t>, </a:t>
            </a:r>
            <a:r>
              <a:rPr lang="en-GB" sz="1700" dirty="0"/>
              <a:t>se </a:t>
            </a:r>
            <a:r>
              <a:rPr lang="en-GB" sz="1700" dirty="0" err="1"/>
              <a:t>efectuează</a:t>
            </a:r>
            <a:r>
              <a:rPr lang="en-GB" sz="1700" dirty="0"/>
              <a:t> un </a:t>
            </a:r>
            <a:r>
              <a:rPr lang="en-GB" sz="1700" dirty="0" err="1"/>
              <a:t>inventar</a:t>
            </a:r>
            <a:r>
              <a:rPr lang="en-GB" sz="1700" dirty="0"/>
              <a:t> al </a:t>
            </a:r>
            <a:r>
              <a:rPr lang="en-GB" sz="1700" dirty="0" err="1"/>
              <a:t>emisiilor</a:t>
            </a:r>
            <a:r>
              <a:rPr lang="en-GB" sz="1700" dirty="0"/>
              <a:t> de </a:t>
            </a:r>
            <a:r>
              <a:rPr lang="en-GB" sz="1700" dirty="0" err="1"/>
              <a:t>bază</a:t>
            </a:r>
            <a:r>
              <a:rPr lang="en-GB" sz="1700" dirty="0"/>
              <a:t> (BEI) pentru a </a:t>
            </a:r>
            <a:r>
              <a:rPr lang="en-GB" sz="1700" dirty="0" err="1"/>
              <a:t>documenta</a:t>
            </a:r>
            <a:r>
              <a:rPr lang="en-GB" sz="1700" dirty="0"/>
              <a:t> </a:t>
            </a:r>
            <a:r>
              <a:rPr lang="en-GB" sz="1700" dirty="0" err="1"/>
              <a:t>starea</a:t>
            </a:r>
            <a:r>
              <a:rPr lang="en-GB" sz="1700" dirty="0"/>
              <a:t> </a:t>
            </a:r>
            <a:r>
              <a:rPr lang="en-GB" sz="1700" dirty="0" err="1"/>
              <a:t>emisiilor</a:t>
            </a:r>
            <a:r>
              <a:rPr lang="en-GB" sz="1700" dirty="0"/>
              <a:t> locale de gaze cu </a:t>
            </a:r>
            <a:r>
              <a:rPr lang="en-GB" sz="1700" dirty="0" err="1"/>
              <a:t>efect</a:t>
            </a:r>
            <a:r>
              <a:rPr lang="en-GB" sz="1700" dirty="0"/>
              <a:t> de </a:t>
            </a:r>
            <a:r>
              <a:rPr lang="en-GB" sz="1700" dirty="0" err="1"/>
              <a:t>seră</a:t>
            </a:r>
            <a:r>
              <a:rPr lang="en-GB" sz="1700" dirty="0"/>
              <a:t> </a:t>
            </a:r>
            <a:r>
              <a:rPr lang="en-GB" sz="1700" dirty="0" err="1"/>
              <a:t>în</a:t>
            </a:r>
            <a:r>
              <a:rPr lang="en-GB" sz="1700" dirty="0"/>
              <a:t> </a:t>
            </a:r>
            <a:r>
              <a:rPr lang="en-GB" sz="1700" dirty="0" err="1"/>
              <a:t>cursul</a:t>
            </a:r>
            <a:r>
              <a:rPr lang="en-GB" sz="1700" dirty="0"/>
              <a:t> </a:t>
            </a:r>
            <a:r>
              <a:rPr lang="en-GB" sz="1700" dirty="0" err="1"/>
              <a:t>unui</a:t>
            </a:r>
            <a:r>
              <a:rPr lang="en-GB" sz="1700" dirty="0"/>
              <a:t> an de </a:t>
            </a:r>
            <a:r>
              <a:rPr lang="en-GB" sz="1700" dirty="0" err="1"/>
              <a:t>referință</a:t>
            </a:r>
            <a:r>
              <a:rPr lang="en-GB" sz="1700" dirty="0"/>
              <a:t>. BEI </a:t>
            </a:r>
            <a:r>
              <a:rPr lang="en-GB" sz="1700" dirty="0" err="1"/>
              <a:t>servește</a:t>
            </a:r>
            <a:r>
              <a:rPr lang="en-GB" sz="1700" dirty="0"/>
              <a:t> </a:t>
            </a:r>
            <a:r>
              <a:rPr lang="en-GB" sz="1700" dirty="0" err="1"/>
              <a:t>drept</a:t>
            </a:r>
            <a:r>
              <a:rPr lang="en-GB" sz="1700" dirty="0"/>
              <a:t> </a:t>
            </a:r>
            <a:r>
              <a:rPr lang="en-GB" sz="1700" dirty="0" err="1"/>
              <a:t>punct</a:t>
            </a:r>
            <a:r>
              <a:rPr lang="en-GB" sz="1700" dirty="0"/>
              <a:t> de </a:t>
            </a:r>
            <a:r>
              <a:rPr lang="en-GB" sz="1700" dirty="0" err="1"/>
              <a:t>plecare</a:t>
            </a:r>
            <a:r>
              <a:rPr lang="en-GB" sz="1700" dirty="0"/>
              <a:t> pentru </a:t>
            </a:r>
            <a:r>
              <a:rPr lang="en-GB" sz="1700" dirty="0" err="1"/>
              <a:t>recunoașterea</a:t>
            </a:r>
            <a:r>
              <a:rPr lang="en-GB" sz="1700" dirty="0"/>
              <a:t> </a:t>
            </a:r>
            <a:r>
              <a:rPr lang="en-GB" sz="1700" dirty="0" err="1"/>
              <a:t>surselor</a:t>
            </a:r>
            <a:r>
              <a:rPr lang="en-GB" sz="1700" dirty="0"/>
              <a:t> de </a:t>
            </a:r>
            <a:r>
              <a:rPr lang="en-GB" sz="1700" dirty="0" err="1"/>
              <a:t>emisii</a:t>
            </a:r>
            <a:r>
              <a:rPr lang="en-GB" sz="1700" dirty="0"/>
              <a:t> </a:t>
            </a:r>
            <a:r>
              <a:rPr lang="en-GB" sz="1700" dirty="0" err="1"/>
              <a:t>pe</a:t>
            </a:r>
            <a:r>
              <a:rPr lang="en-GB" sz="1700" dirty="0"/>
              <a:t> care </a:t>
            </a:r>
            <a:r>
              <a:rPr lang="en-GB" sz="1700" dirty="0" err="1"/>
              <a:t>să</a:t>
            </a:r>
            <a:r>
              <a:rPr lang="en-GB" sz="1700" dirty="0"/>
              <a:t> se </a:t>
            </a:r>
            <a:r>
              <a:rPr lang="en-GB" sz="1700" dirty="0" err="1" smtClean="0"/>
              <a:t>concentreze</a:t>
            </a:r>
            <a:r>
              <a:rPr lang="ro-RO" sz="1700" dirty="0"/>
              <a:t> </a:t>
            </a:r>
            <a:r>
              <a:rPr lang="ro-RO" sz="1700" dirty="0" smtClean="0"/>
              <a:t>acțiunile</a:t>
            </a:r>
            <a:r>
              <a:rPr lang="en-GB" sz="1700" dirty="0" smtClean="0"/>
              <a:t>.</a:t>
            </a:r>
            <a:endParaRPr lang="en-GB" sz="1700" dirty="0"/>
          </a:p>
          <a:p>
            <a:pPr marL="0" indent="0" algn="just">
              <a:buNone/>
            </a:pPr>
            <a:r>
              <a:rPr lang="en-GB" sz="1700" dirty="0"/>
              <a:t>Pentru </a:t>
            </a:r>
            <a:r>
              <a:rPr lang="en-GB" sz="1700" dirty="0" err="1"/>
              <a:t>fiecare</a:t>
            </a:r>
            <a:r>
              <a:rPr lang="en-GB" sz="1700" dirty="0"/>
              <a:t> </a:t>
            </a:r>
            <a:r>
              <a:rPr lang="en-GB" sz="1700" dirty="0" err="1"/>
              <a:t>domeniu</a:t>
            </a:r>
            <a:r>
              <a:rPr lang="en-GB" sz="1700" dirty="0"/>
              <a:t> </a:t>
            </a:r>
            <a:r>
              <a:rPr lang="ro-RO" sz="1700" dirty="0" smtClean="0"/>
              <a:t>analizat</a:t>
            </a:r>
            <a:r>
              <a:rPr lang="en-GB" sz="1700" dirty="0" smtClean="0"/>
              <a:t>, </a:t>
            </a:r>
            <a:r>
              <a:rPr lang="en-GB" sz="1700" dirty="0" err="1" smtClean="0"/>
              <a:t>acțiuni</a:t>
            </a:r>
            <a:r>
              <a:rPr lang="en-GB" sz="1700" dirty="0" smtClean="0"/>
              <a:t> </a:t>
            </a:r>
            <a:r>
              <a:rPr lang="en-GB" sz="1700" dirty="0"/>
              <a:t>"</a:t>
            </a:r>
            <a:r>
              <a:rPr lang="en-GB" sz="1700" dirty="0" err="1"/>
              <a:t>eficiente</a:t>
            </a:r>
            <a:r>
              <a:rPr lang="en-GB" sz="1700" dirty="0"/>
              <a:t>" </a:t>
            </a:r>
            <a:r>
              <a:rPr lang="ro-RO" sz="1700" dirty="0" smtClean="0"/>
              <a:t>și fezabile </a:t>
            </a:r>
            <a:r>
              <a:rPr lang="en-GB" sz="1700" dirty="0" err="1" smtClean="0"/>
              <a:t>sunt</a:t>
            </a:r>
            <a:r>
              <a:rPr lang="en-GB" sz="1700" dirty="0" smtClean="0"/>
              <a:t> </a:t>
            </a:r>
            <a:r>
              <a:rPr lang="en-GB" sz="1700" dirty="0" err="1"/>
              <a:t>identificate</a:t>
            </a:r>
            <a:r>
              <a:rPr lang="en-GB" sz="1700" dirty="0"/>
              <a:t>. </a:t>
            </a:r>
            <a:r>
              <a:rPr lang="en-GB" sz="1700" dirty="0" err="1"/>
              <a:t>Eficacitatea</a:t>
            </a:r>
            <a:r>
              <a:rPr lang="en-GB" sz="1700" dirty="0"/>
              <a:t> </a:t>
            </a:r>
            <a:r>
              <a:rPr lang="en-GB" sz="1700" dirty="0" err="1"/>
              <a:t>este</a:t>
            </a:r>
            <a:r>
              <a:rPr lang="en-GB" sz="1700" dirty="0"/>
              <a:t> </a:t>
            </a:r>
            <a:r>
              <a:rPr lang="en-GB" sz="1700" dirty="0" err="1"/>
              <a:t>adesea</a:t>
            </a:r>
            <a:r>
              <a:rPr lang="en-GB" sz="1700" dirty="0"/>
              <a:t> </a:t>
            </a:r>
            <a:r>
              <a:rPr lang="en-GB" sz="1700" dirty="0" err="1"/>
              <a:t>evaluată</a:t>
            </a:r>
            <a:r>
              <a:rPr lang="en-GB" sz="1700" dirty="0"/>
              <a:t> </a:t>
            </a:r>
            <a:r>
              <a:rPr lang="en-GB" sz="1700" dirty="0" err="1"/>
              <a:t>în</a:t>
            </a:r>
            <a:r>
              <a:rPr lang="en-GB" sz="1700" dirty="0"/>
              <a:t> </a:t>
            </a:r>
            <a:r>
              <a:rPr lang="en-GB" sz="1700" dirty="0" err="1"/>
              <a:t>bani</a:t>
            </a:r>
            <a:r>
              <a:rPr lang="en-GB" sz="1700" dirty="0"/>
              <a:t>, </a:t>
            </a:r>
            <a:r>
              <a:rPr lang="en-GB" sz="1700" dirty="0" err="1"/>
              <a:t>resurse</a:t>
            </a:r>
            <a:r>
              <a:rPr lang="en-GB" sz="1700" dirty="0"/>
              <a:t> </a:t>
            </a:r>
            <a:r>
              <a:rPr lang="en-GB" sz="1700" dirty="0" err="1"/>
              <a:t>sau</a:t>
            </a:r>
            <a:r>
              <a:rPr lang="en-GB" sz="1700" dirty="0"/>
              <a:t> impact. De </a:t>
            </a:r>
            <a:r>
              <a:rPr lang="en-GB" sz="1700" dirty="0" err="1"/>
              <a:t>exemplu</a:t>
            </a:r>
            <a:r>
              <a:rPr lang="en-GB" sz="1700" dirty="0"/>
              <a:t>, </a:t>
            </a:r>
            <a:r>
              <a:rPr lang="en-GB" sz="1700" dirty="0" err="1"/>
              <a:t>ar</a:t>
            </a:r>
            <a:r>
              <a:rPr lang="en-GB" sz="1700" dirty="0"/>
              <a:t> </a:t>
            </a:r>
            <a:r>
              <a:rPr lang="en-GB" sz="1700" dirty="0" err="1"/>
              <a:t>putea</a:t>
            </a:r>
            <a:r>
              <a:rPr lang="en-GB" sz="1700" dirty="0"/>
              <a:t> fi </a:t>
            </a:r>
            <a:r>
              <a:rPr lang="en-GB" sz="1700" dirty="0" err="1"/>
              <a:t>comparate</a:t>
            </a:r>
            <a:r>
              <a:rPr lang="en-GB" sz="1700" dirty="0"/>
              <a:t> </a:t>
            </a:r>
            <a:r>
              <a:rPr lang="en-GB" sz="1700" dirty="0" err="1"/>
              <a:t>raporturile</a:t>
            </a:r>
            <a:r>
              <a:rPr lang="en-GB" sz="1700" dirty="0"/>
              <a:t> </a:t>
            </a:r>
            <a:r>
              <a:rPr lang="en-GB" sz="1700" dirty="0" err="1"/>
              <a:t>diferitelor</a:t>
            </a:r>
            <a:r>
              <a:rPr lang="en-GB" sz="1700" dirty="0"/>
              <a:t> </a:t>
            </a:r>
            <a:r>
              <a:rPr lang="en-GB" sz="1700" dirty="0" err="1"/>
              <a:t>acțiuni</a:t>
            </a:r>
            <a:r>
              <a:rPr lang="en-GB" sz="1700" dirty="0"/>
              <a:t> ale </a:t>
            </a:r>
            <a:r>
              <a:rPr lang="en-GB" sz="1700" dirty="0" err="1"/>
              <a:t>costului</a:t>
            </a:r>
            <a:r>
              <a:rPr lang="en-GB" sz="1700" dirty="0"/>
              <a:t> </a:t>
            </a:r>
            <a:r>
              <a:rPr lang="en-GB" sz="1700" dirty="0" err="1"/>
              <a:t>estimat</a:t>
            </a:r>
            <a:r>
              <a:rPr lang="en-GB" sz="1700" dirty="0"/>
              <a:t> la </a:t>
            </a:r>
            <a:r>
              <a:rPr lang="en-GB" sz="1700" dirty="0" err="1"/>
              <a:t>reducerea</a:t>
            </a:r>
            <a:r>
              <a:rPr lang="en-GB" sz="1700" dirty="0"/>
              <a:t> </a:t>
            </a:r>
            <a:r>
              <a:rPr lang="en-GB" sz="1700" dirty="0" err="1"/>
              <a:t>emisiilor</a:t>
            </a:r>
            <a:r>
              <a:rPr lang="en-GB" sz="1700" dirty="0"/>
              <a:t> de CO2. </a:t>
            </a:r>
          </a:p>
          <a:p>
            <a:pPr marL="0" indent="0" algn="just">
              <a:buNone/>
            </a:pPr>
            <a:r>
              <a:rPr lang="en-GB" sz="1700" dirty="0"/>
              <a:t>Cu </a:t>
            </a:r>
            <a:r>
              <a:rPr lang="en-GB" sz="1700" dirty="0" err="1"/>
              <a:t>toate</a:t>
            </a:r>
            <a:r>
              <a:rPr lang="en-GB" sz="1700" dirty="0"/>
              <a:t> </a:t>
            </a:r>
            <a:r>
              <a:rPr lang="en-GB" sz="1700" dirty="0" err="1"/>
              <a:t>acestea</a:t>
            </a:r>
            <a:r>
              <a:rPr lang="en-GB" sz="1700" dirty="0"/>
              <a:t>, pentru a </a:t>
            </a:r>
            <a:r>
              <a:rPr lang="en-GB" sz="1700" dirty="0" err="1"/>
              <a:t>atinge</a:t>
            </a:r>
            <a:r>
              <a:rPr lang="en-GB" sz="1700" dirty="0"/>
              <a:t> </a:t>
            </a:r>
            <a:r>
              <a:rPr lang="en-GB" sz="1700" dirty="0" err="1"/>
              <a:t>obiectivele</a:t>
            </a:r>
            <a:r>
              <a:rPr lang="en-GB" sz="1700" dirty="0"/>
              <a:t> de CO2, </a:t>
            </a:r>
            <a:r>
              <a:rPr lang="en-GB" sz="1700" dirty="0" err="1"/>
              <a:t>ar</a:t>
            </a:r>
            <a:r>
              <a:rPr lang="en-GB" sz="1700" dirty="0"/>
              <a:t> </a:t>
            </a:r>
            <a:r>
              <a:rPr lang="en-GB" sz="1700" dirty="0" err="1"/>
              <a:t>putea</a:t>
            </a:r>
            <a:r>
              <a:rPr lang="en-GB" sz="1700" dirty="0"/>
              <a:t> fi </a:t>
            </a:r>
            <a:r>
              <a:rPr lang="en-GB" sz="1700" dirty="0" err="1"/>
              <a:t>necesar</a:t>
            </a:r>
            <a:r>
              <a:rPr lang="en-GB" sz="1700" dirty="0"/>
              <a:t> </a:t>
            </a:r>
            <a:r>
              <a:rPr lang="en-GB" sz="1700" dirty="0" err="1"/>
              <a:t>să</a:t>
            </a:r>
            <a:r>
              <a:rPr lang="en-GB" sz="1700" dirty="0"/>
              <a:t> se </a:t>
            </a:r>
            <a:r>
              <a:rPr lang="en-GB" sz="1700" dirty="0" err="1"/>
              <a:t>realizeze</a:t>
            </a:r>
            <a:r>
              <a:rPr lang="en-GB" sz="1700" dirty="0"/>
              <a:t> </a:t>
            </a:r>
            <a:r>
              <a:rPr lang="en-GB" sz="1700" dirty="0" err="1"/>
              <a:t>atât</a:t>
            </a:r>
            <a:r>
              <a:rPr lang="en-GB" sz="1700" dirty="0"/>
              <a:t> </a:t>
            </a:r>
            <a:r>
              <a:rPr lang="en-GB" sz="1700" dirty="0" err="1"/>
              <a:t>măsuri</a:t>
            </a:r>
            <a:r>
              <a:rPr lang="en-GB" sz="1700" dirty="0"/>
              <a:t> </a:t>
            </a:r>
            <a:r>
              <a:rPr lang="en-GB" sz="1700" dirty="0" err="1"/>
              <a:t>profitabile</a:t>
            </a:r>
            <a:r>
              <a:rPr lang="en-GB" sz="1700" dirty="0"/>
              <a:t>, </a:t>
            </a:r>
            <a:r>
              <a:rPr lang="en-GB" sz="1700" dirty="0" err="1"/>
              <a:t>cât</a:t>
            </a:r>
            <a:r>
              <a:rPr lang="en-GB" sz="1700" dirty="0"/>
              <a:t> și </a:t>
            </a:r>
            <a:r>
              <a:rPr lang="en-GB" sz="1700" dirty="0" err="1"/>
              <a:t>mai</a:t>
            </a:r>
            <a:r>
              <a:rPr lang="en-GB" sz="1700" dirty="0"/>
              <a:t> </a:t>
            </a:r>
            <a:r>
              <a:rPr lang="en-GB" sz="1700" dirty="0" err="1"/>
              <a:t>puțin</a:t>
            </a:r>
            <a:r>
              <a:rPr lang="en-GB" sz="1700" dirty="0"/>
              <a:t> </a:t>
            </a:r>
            <a:r>
              <a:rPr lang="en-GB" sz="1700" dirty="0" err="1"/>
              <a:t>profitabile</a:t>
            </a:r>
            <a:r>
              <a:rPr lang="en-GB" sz="1700" dirty="0"/>
              <a:t>. </a:t>
            </a:r>
            <a:r>
              <a:rPr lang="en-GB" sz="1700" dirty="0" err="1"/>
              <a:t>Efectuarea</a:t>
            </a:r>
            <a:r>
              <a:rPr lang="en-GB" sz="1700" dirty="0"/>
              <a:t> de </a:t>
            </a:r>
            <a:r>
              <a:rPr lang="en-GB" sz="1700" dirty="0" err="1"/>
              <a:t>măsuri</a:t>
            </a:r>
            <a:r>
              <a:rPr lang="en-GB" sz="1700" dirty="0"/>
              <a:t> multiple </a:t>
            </a:r>
            <a:r>
              <a:rPr lang="en-GB" sz="1700" dirty="0" err="1"/>
              <a:t>atunci</a:t>
            </a:r>
            <a:r>
              <a:rPr lang="en-GB" sz="1700" dirty="0"/>
              <a:t> </a:t>
            </a:r>
            <a:r>
              <a:rPr lang="en-GB" sz="1700" dirty="0" err="1"/>
              <a:t>când</a:t>
            </a:r>
            <a:r>
              <a:rPr lang="en-GB" sz="1700" dirty="0"/>
              <a:t>, de </a:t>
            </a:r>
            <a:r>
              <a:rPr lang="ro-RO" sz="1700" dirty="0" smtClean="0"/>
              <a:t>exemplu</a:t>
            </a:r>
            <a:r>
              <a:rPr lang="en-GB" sz="1700" dirty="0" smtClean="0"/>
              <a:t>, </a:t>
            </a:r>
            <a:r>
              <a:rPr lang="en-GB" sz="1700" dirty="0"/>
              <a:t>"</a:t>
            </a:r>
            <a:r>
              <a:rPr lang="en-GB" sz="1700" dirty="0" err="1"/>
              <a:t>fereastra</a:t>
            </a:r>
            <a:r>
              <a:rPr lang="en-GB" sz="1700" dirty="0"/>
              <a:t> de </a:t>
            </a:r>
            <a:r>
              <a:rPr lang="en-GB" sz="1700" dirty="0" err="1"/>
              <a:t>renovare</a:t>
            </a:r>
            <a:r>
              <a:rPr lang="en-GB" sz="1700" dirty="0"/>
              <a:t>" </a:t>
            </a:r>
            <a:r>
              <a:rPr lang="en-GB" sz="1700" dirty="0" err="1"/>
              <a:t>este</a:t>
            </a:r>
            <a:r>
              <a:rPr lang="en-GB" sz="1700" dirty="0"/>
              <a:t> </a:t>
            </a:r>
            <a:r>
              <a:rPr lang="en-GB" sz="1700" dirty="0" err="1" smtClean="0"/>
              <a:t>deschis</a:t>
            </a:r>
            <a:r>
              <a:rPr lang="ro-RO" sz="1700" dirty="0" smtClean="0"/>
              <a:t>ă</a:t>
            </a:r>
            <a:r>
              <a:rPr lang="en-GB" sz="1700" dirty="0" smtClean="0"/>
              <a:t> </a:t>
            </a:r>
            <a:r>
              <a:rPr lang="en-GB" sz="1700" dirty="0" err="1"/>
              <a:t>oricum</a:t>
            </a:r>
            <a:r>
              <a:rPr lang="en-GB" sz="1700" dirty="0"/>
              <a:t>, </a:t>
            </a:r>
            <a:r>
              <a:rPr lang="en-GB" sz="1700" dirty="0" err="1"/>
              <a:t>poate</a:t>
            </a:r>
            <a:r>
              <a:rPr lang="en-GB" sz="1700" dirty="0"/>
              <a:t> fi </a:t>
            </a:r>
            <a:r>
              <a:rPr lang="en-GB" sz="1700" dirty="0" err="1"/>
              <a:t>apoi</a:t>
            </a:r>
            <a:r>
              <a:rPr lang="en-GB" sz="1700" dirty="0"/>
              <a:t> cel </a:t>
            </a:r>
            <a:r>
              <a:rPr lang="en-GB" sz="1700" dirty="0" err="1"/>
              <a:t>mai</a:t>
            </a:r>
            <a:r>
              <a:rPr lang="en-GB" sz="1700" dirty="0"/>
              <a:t> </a:t>
            </a:r>
            <a:r>
              <a:rPr lang="en-GB" sz="1700" dirty="0" err="1"/>
              <a:t>eficient</a:t>
            </a:r>
            <a:r>
              <a:rPr lang="en-GB" sz="1700" dirty="0"/>
              <a:t> mod. </a:t>
            </a:r>
          </a:p>
        </p:txBody>
      </p:sp>
      <p:pic>
        <p:nvPicPr>
          <p:cNvPr id="6" name="Bildobjekt 5" descr="En bild som visar person, man, stående, inomhus&#10;&#10;Automatiskt genererad beskrivning">
            <a:extLst>
              <a:ext uri="{FF2B5EF4-FFF2-40B4-BE49-F238E27FC236}">
                <a16:creationId xmlns:a16="http://schemas.microsoft.com/office/drawing/2014/main" xmlns="" id="{76941737-45E8-4C51-B487-165EB5F08D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176" r="2852" b="2"/>
          <a:stretch/>
        </p:blipFill>
        <p:spPr>
          <a:xfrm>
            <a:off x="6338316" y="1904281"/>
            <a:ext cx="5074070" cy="4272681"/>
          </a:xfrm>
          <a:prstGeom prst="rect">
            <a:avLst/>
          </a:prstGeom>
        </p:spPr>
      </p:pic>
    </p:spTree>
    <p:extLst>
      <p:ext uri="{BB962C8B-B14F-4D97-AF65-F5344CB8AC3E}">
        <p14:creationId xmlns:p14="http://schemas.microsoft.com/office/powerpoint/2010/main" val="3768782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5909C342-3C8D-409F-B870-0CE60EA48D58}"/>
              </a:ext>
            </a:extLst>
          </p:cNvPr>
          <p:cNvSpPr>
            <a:spLocks noGrp="1"/>
          </p:cNvSpPr>
          <p:nvPr>
            <p:ph type="title"/>
          </p:nvPr>
        </p:nvSpPr>
        <p:spPr>
          <a:xfrm>
            <a:off x="655320" y="365125"/>
            <a:ext cx="5120114" cy="1692794"/>
          </a:xfrm>
        </p:spPr>
        <p:txBody>
          <a:bodyPr>
            <a:normAutofit/>
          </a:bodyPr>
          <a:lstStyle/>
          <a:p>
            <a:r>
              <a:rPr lang="ro-RO" sz="3200" dirty="0" smtClean="0"/>
              <a:t>Acțiunile de atenuare sector după sector</a:t>
            </a:r>
            <a:r>
              <a:rPr lang="en-GB" sz="3700" dirty="0"/>
              <a:t/>
            </a:r>
            <a:br>
              <a:rPr lang="en-GB" sz="3700" dirty="0"/>
            </a:br>
            <a:r>
              <a:rPr lang="en-GB" sz="2400" dirty="0"/>
              <a:t>- </a:t>
            </a:r>
            <a:r>
              <a:rPr lang="ro-RO" sz="2400" dirty="0" smtClean="0"/>
              <a:t>Sectorul Construcțiilor</a:t>
            </a:r>
            <a:endParaRPr lang="en-GB" sz="2400" dirty="0"/>
          </a:p>
        </p:txBody>
      </p:sp>
      <p:sp>
        <p:nvSpPr>
          <p:cNvPr id="3" name="Platshållare för innehåll 2">
            <a:extLst>
              <a:ext uri="{FF2B5EF4-FFF2-40B4-BE49-F238E27FC236}">
                <a16:creationId xmlns:a16="http://schemas.microsoft.com/office/drawing/2014/main" xmlns="" id="{97A0DC8A-F819-4D51-ACFF-A2F5996C25C7}"/>
              </a:ext>
            </a:extLst>
          </p:cNvPr>
          <p:cNvSpPr>
            <a:spLocks noGrp="1"/>
          </p:cNvSpPr>
          <p:nvPr>
            <p:ph idx="1"/>
          </p:nvPr>
        </p:nvSpPr>
        <p:spPr>
          <a:xfrm>
            <a:off x="407773" y="2291766"/>
            <a:ext cx="5367661" cy="4156681"/>
          </a:xfrm>
        </p:spPr>
        <p:txBody>
          <a:bodyPr>
            <a:noAutofit/>
          </a:bodyPr>
          <a:lstStyle/>
          <a:p>
            <a:pPr marL="0" indent="0" algn="just">
              <a:buNone/>
            </a:pPr>
            <a:r>
              <a:rPr lang="en-GB" sz="1400" dirty="0" err="1"/>
              <a:t>Emisiile</a:t>
            </a:r>
            <a:r>
              <a:rPr lang="en-GB" sz="1400" dirty="0"/>
              <a:t> de CO2 legate de </a:t>
            </a:r>
            <a:r>
              <a:rPr lang="en-GB" sz="1400" dirty="0" err="1"/>
              <a:t>sectorul</a:t>
            </a:r>
            <a:r>
              <a:rPr lang="en-GB" sz="1400" dirty="0"/>
              <a:t> </a:t>
            </a:r>
            <a:r>
              <a:rPr lang="en-GB" sz="1400" dirty="0" err="1"/>
              <a:t>construcțiilor</a:t>
            </a:r>
            <a:r>
              <a:rPr lang="en-GB" sz="1400" dirty="0"/>
              <a:t> pot fi </a:t>
            </a:r>
            <a:r>
              <a:rPr lang="ro-RO" sz="1400" dirty="0" smtClean="0"/>
              <a:t>reduse</a:t>
            </a:r>
            <a:r>
              <a:rPr lang="en-GB" sz="1400" dirty="0" smtClean="0"/>
              <a:t> </a:t>
            </a:r>
            <a:r>
              <a:rPr lang="en-GB" sz="1400" dirty="0" err="1"/>
              <a:t>prin</a:t>
            </a:r>
            <a:r>
              <a:rPr lang="en-GB" sz="1400" dirty="0"/>
              <a:t> </a:t>
            </a:r>
            <a:r>
              <a:rPr lang="en-GB" sz="1400" dirty="0" err="1"/>
              <a:t>intermediul</a:t>
            </a:r>
            <a:r>
              <a:rPr lang="en-GB" sz="1400" dirty="0"/>
              <a:t> </a:t>
            </a:r>
            <a:r>
              <a:rPr lang="en-GB" sz="1400" dirty="0" err="1"/>
              <a:t>tehnologiei</a:t>
            </a:r>
            <a:r>
              <a:rPr lang="en-GB" sz="1400" dirty="0"/>
              <a:t> </a:t>
            </a:r>
            <a:r>
              <a:rPr lang="en-GB" sz="1400" dirty="0" err="1"/>
              <a:t>eficiente</a:t>
            </a:r>
            <a:r>
              <a:rPr lang="en-GB" sz="1400" dirty="0"/>
              <a:t> din </a:t>
            </a:r>
            <a:r>
              <a:rPr lang="en-GB" sz="1400" dirty="0" err="1"/>
              <a:t>punct</a:t>
            </a:r>
            <a:r>
              <a:rPr lang="en-GB" sz="1400" dirty="0"/>
              <a:t> de </a:t>
            </a:r>
            <a:r>
              <a:rPr lang="en-GB" sz="1400" dirty="0" err="1"/>
              <a:t>vedere</a:t>
            </a:r>
            <a:r>
              <a:rPr lang="en-GB" sz="1400" dirty="0"/>
              <a:t> energetic </a:t>
            </a:r>
            <a:r>
              <a:rPr lang="en-GB" sz="1400" dirty="0" err="1"/>
              <a:t>în</a:t>
            </a:r>
            <a:r>
              <a:rPr lang="en-GB" sz="1400" dirty="0"/>
              <a:t> </a:t>
            </a:r>
            <a:r>
              <a:rPr lang="en-GB" sz="1400" dirty="0" err="1"/>
              <a:t>clădirile</a:t>
            </a:r>
            <a:r>
              <a:rPr lang="en-GB" sz="1400" dirty="0"/>
              <a:t> </a:t>
            </a:r>
            <a:r>
              <a:rPr lang="en-GB" sz="1400" dirty="0" err="1"/>
              <a:t>noi</a:t>
            </a:r>
            <a:r>
              <a:rPr lang="en-GB" sz="1400" dirty="0"/>
              <a:t>, </a:t>
            </a:r>
            <a:r>
              <a:rPr lang="en-GB" sz="1400" dirty="0" err="1"/>
              <a:t>renovarea</a:t>
            </a:r>
            <a:r>
              <a:rPr lang="en-GB" sz="1400" dirty="0"/>
              <a:t> </a:t>
            </a:r>
            <a:r>
              <a:rPr lang="en-GB" sz="1400" dirty="0" err="1"/>
              <a:t>clădirilor</a:t>
            </a:r>
            <a:r>
              <a:rPr lang="en-GB" sz="1400" dirty="0"/>
              <a:t> </a:t>
            </a:r>
            <a:r>
              <a:rPr lang="en-GB" sz="1400" dirty="0" err="1"/>
              <a:t>existente</a:t>
            </a:r>
            <a:r>
              <a:rPr lang="en-GB" sz="1400" dirty="0"/>
              <a:t> pentru a </a:t>
            </a:r>
            <a:r>
              <a:rPr lang="en-GB" sz="1400" dirty="0" err="1"/>
              <a:t>îmbunătăți</a:t>
            </a:r>
            <a:r>
              <a:rPr lang="en-GB" sz="1400" dirty="0"/>
              <a:t> </a:t>
            </a:r>
            <a:r>
              <a:rPr lang="en-GB" sz="1400" dirty="0" err="1"/>
              <a:t>eficiența</a:t>
            </a:r>
            <a:r>
              <a:rPr lang="en-GB" sz="1400" dirty="0"/>
              <a:t> </a:t>
            </a:r>
            <a:r>
              <a:rPr lang="en-GB" sz="1400" dirty="0" err="1"/>
              <a:t>energetică</a:t>
            </a:r>
            <a:r>
              <a:rPr lang="en-GB" sz="1400" dirty="0"/>
              <a:t> și </a:t>
            </a:r>
            <a:r>
              <a:rPr lang="en-GB" sz="1400" dirty="0" err="1"/>
              <a:t>înlocuirea</a:t>
            </a:r>
            <a:r>
              <a:rPr lang="en-GB" sz="1400" dirty="0"/>
              <a:t> </a:t>
            </a:r>
            <a:r>
              <a:rPr lang="en-GB" sz="1400" dirty="0" err="1"/>
              <a:t>combustibililor</a:t>
            </a:r>
            <a:r>
              <a:rPr lang="en-GB" sz="1400" dirty="0"/>
              <a:t> </a:t>
            </a:r>
            <a:r>
              <a:rPr lang="en-GB" sz="1400" dirty="0" err="1"/>
              <a:t>fosili</a:t>
            </a:r>
            <a:r>
              <a:rPr lang="en-GB" sz="1400" dirty="0"/>
              <a:t> </a:t>
            </a:r>
            <a:r>
              <a:rPr lang="ro-RO" sz="1400" dirty="0" smtClean="0"/>
              <a:t>prin</a:t>
            </a:r>
            <a:r>
              <a:rPr lang="en-GB" sz="1400" dirty="0" smtClean="0"/>
              <a:t> </a:t>
            </a:r>
            <a:r>
              <a:rPr lang="en-GB" sz="1400" dirty="0" err="1"/>
              <a:t>sursele</a:t>
            </a:r>
            <a:r>
              <a:rPr lang="en-GB" sz="1400" dirty="0"/>
              <a:t> de </a:t>
            </a:r>
            <a:r>
              <a:rPr lang="en-GB" sz="1400" dirty="0" err="1"/>
              <a:t>energie</a:t>
            </a:r>
            <a:r>
              <a:rPr lang="en-GB" sz="1400" dirty="0"/>
              <a:t> </a:t>
            </a:r>
            <a:r>
              <a:rPr lang="en-GB" sz="1400" dirty="0" err="1"/>
              <a:t>regenerabile</a:t>
            </a:r>
            <a:r>
              <a:rPr lang="en-GB" sz="1400" dirty="0"/>
              <a:t>. </a:t>
            </a:r>
            <a:r>
              <a:rPr lang="en-GB" sz="1400" dirty="0" err="1"/>
              <a:t>Exploatarea</a:t>
            </a:r>
            <a:r>
              <a:rPr lang="en-GB" sz="1400" dirty="0"/>
              <a:t> și </a:t>
            </a:r>
            <a:r>
              <a:rPr lang="en-GB" sz="1400" dirty="0" err="1"/>
              <a:t>utilizarea</a:t>
            </a:r>
            <a:r>
              <a:rPr lang="en-GB" sz="1400" dirty="0"/>
              <a:t> </a:t>
            </a:r>
            <a:r>
              <a:rPr lang="en-GB" sz="1400" dirty="0" err="1"/>
              <a:t>clădirilor</a:t>
            </a:r>
            <a:r>
              <a:rPr lang="en-GB" sz="1400" dirty="0"/>
              <a:t> </a:t>
            </a:r>
            <a:r>
              <a:rPr lang="en-GB" sz="1400" dirty="0" err="1"/>
              <a:t>sunt</a:t>
            </a:r>
            <a:r>
              <a:rPr lang="en-GB" sz="1400" dirty="0"/>
              <a:t>, de </a:t>
            </a:r>
            <a:r>
              <a:rPr lang="en-GB" sz="1400" dirty="0" err="1"/>
              <a:t>asemenea</a:t>
            </a:r>
            <a:r>
              <a:rPr lang="en-GB" sz="1400" dirty="0"/>
              <a:t>, </a:t>
            </a:r>
            <a:r>
              <a:rPr lang="en-GB" sz="1400" dirty="0" err="1"/>
              <a:t>aspecte</a:t>
            </a:r>
            <a:r>
              <a:rPr lang="en-GB" sz="1400" dirty="0"/>
              <a:t> </a:t>
            </a:r>
            <a:r>
              <a:rPr lang="en-GB" sz="1400" dirty="0" err="1"/>
              <a:t>importante</a:t>
            </a:r>
            <a:r>
              <a:rPr lang="en-GB" sz="1400" dirty="0"/>
              <a:t> pentru </a:t>
            </a:r>
            <a:r>
              <a:rPr lang="en-GB" sz="1400" dirty="0" err="1"/>
              <a:t>consumul</a:t>
            </a:r>
            <a:r>
              <a:rPr lang="en-GB" sz="1400" dirty="0"/>
              <a:t> final de </a:t>
            </a:r>
            <a:r>
              <a:rPr lang="en-GB" sz="1400" dirty="0" err="1"/>
              <a:t>energie</a:t>
            </a:r>
            <a:r>
              <a:rPr lang="en-GB" sz="1400" dirty="0"/>
              <a:t>. </a:t>
            </a:r>
          </a:p>
          <a:p>
            <a:pPr marL="0" indent="0" algn="just">
              <a:buNone/>
            </a:pPr>
            <a:r>
              <a:rPr lang="en-GB" sz="1400" dirty="0" err="1"/>
              <a:t>Diferite</a:t>
            </a:r>
            <a:r>
              <a:rPr lang="en-GB" sz="1400" dirty="0"/>
              <a:t> </a:t>
            </a:r>
            <a:r>
              <a:rPr lang="en-GB" sz="1400" dirty="0" err="1"/>
              <a:t>aspecte</a:t>
            </a:r>
            <a:r>
              <a:rPr lang="en-GB" sz="1400" dirty="0"/>
              <a:t> ale </a:t>
            </a:r>
            <a:r>
              <a:rPr lang="en-GB" sz="1400" dirty="0" err="1" smtClean="0"/>
              <a:t>clădiri</a:t>
            </a:r>
            <a:r>
              <a:rPr lang="ro-RO" sz="1400" dirty="0" smtClean="0"/>
              <a:t>lor</a:t>
            </a:r>
            <a:r>
              <a:rPr lang="en-GB" sz="1400" dirty="0" smtClean="0"/>
              <a:t>, </a:t>
            </a:r>
            <a:r>
              <a:rPr lang="en-GB" sz="1400" dirty="0" err="1"/>
              <a:t>în</a:t>
            </a:r>
            <a:r>
              <a:rPr lang="en-GB" sz="1400" dirty="0"/>
              <a:t> </a:t>
            </a:r>
            <a:r>
              <a:rPr lang="en-GB" sz="1400" dirty="0" err="1"/>
              <a:t>cazul</a:t>
            </a:r>
            <a:r>
              <a:rPr lang="en-GB" sz="1400" dirty="0"/>
              <a:t> </a:t>
            </a:r>
            <a:r>
              <a:rPr lang="en-GB" sz="1400" dirty="0" err="1"/>
              <a:t>în</a:t>
            </a:r>
            <a:r>
              <a:rPr lang="en-GB" sz="1400" dirty="0"/>
              <a:t> care </a:t>
            </a:r>
            <a:r>
              <a:rPr lang="en-GB" sz="1400" dirty="0" err="1"/>
              <a:t>economiile</a:t>
            </a:r>
            <a:r>
              <a:rPr lang="en-GB" sz="1400" dirty="0"/>
              <a:t> de </a:t>
            </a:r>
            <a:r>
              <a:rPr lang="en-GB" sz="1400" dirty="0" err="1"/>
              <a:t>energie</a:t>
            </a:r>
            <a:r>
              <a:rPr lang="en-GB" sz="1400" dirty="0"/>
              <a:t> pot fi </a:t>
            </a:r>
            <a:r>
              <a:rPr lang="en-GB" sz="1400" dirty="0" err="1"/>
              <a:t>luate</a:t>
            </a:r>
            <a:r>
              <a:rPr lang="en-GB" sz="1400" dirty="0"/>
              <a:t> </a:t>
            </a:r>
            <a:r>
              <a:rPr lang="en-GB" sz="1400" dirty="0" err="1"/>
              <a:t>în</a:t>
            </a:r>
            <a:r>
              <a:rPr lang="en-GB" sz="1400" dirty="0"/>
              <a:t> </a:t>
            </a:r>
            <a:r>
              <a:rPr lang="en-GB" sz="1400" dirty="0" err="1"/>
              <a:t>considerare</a:t>
            </a:r>
            <a:r>
              <a:rPr lang="en-GB" sz="1400" dirty="0"/>
              <a:t>:</a:t>
            </a:r>
          </a:p>
          <a:p>
            <a:pPr algn="just"/>
            <a:r>
              <a:rPr lang="en-GB" sz="1400" dirty="0" err="1"/>
              <a:t>Proiectarea</a:t>
            </a:r>
            <a:r>
              <a:rPr lang="en-GB" sz="1400" dirty="0"/>
              <a:t> </a:t>
            </a:r>
            <a:r>
              <a:rPr lang="en-GB" sz="1400" dirty="0" err="1"/>
              <a:t>clădirii</a:t>
            </a:r>
            <a:r>
              <a:rPr lang="en-GB" sz="1400" dirty="0"/>
              <a:t> </a:t>
            </a:r>
            <a:r>
              <a:rPr lang="en-GB" sz="1400" dirty="0" err="1"/>
              <a:t>în</a:t>
            </a:r>
            <a:r>
              <a:rPr lang="en-GB" sz="1400" dirty="0"/>
              <a:t> </a:t>
            </a:r>
            <a:r>
              <a:rPr lang="en-GB" sz="1400" dirty="0" err="1"/>
              <a:t>raport</a:t>
            </a:r>
            <a:r>
              <a:rPr lang="en-GB" sz="1400" dirty="0"/>
              <a:t> cu </a:t>
            </a:r>
            <a:r>
              <a:rPr lang="en-GB" sz="1400" dirty="0" err="1"/>
              <a:t>mediul</a:t>
            </a:r>
            <a:r>
              <a:rPr lang="en-GB" sz="1400" dirty="0"/>
              <a:t> local </a:t>
            </a:r>
          </a:p>
          <a:p>
            <a:pPr algn="just"/>
            <a:r>
              <a:rPr lang="en-GB" sz="1400" dirty="0" err="1"/>
              <a:t>Utilizarea</a:t>
            </a:r>
            <a:r>
              <a:rPr lang="en-GB" sz="1400" dirty="0"/>
              <a:t> </a:t>
            </a:r>
            <a:r>
              <a:rPr lang="en-GB" sz="1400" dirty="0" err="1"/>
              <a:t>clădirilor</a:t>
            </a:r>
            <a:r>
              <a:rPr lang="en-GB" sz="1400" dirty="0"/>
              <a:t> și </a:t>
            </a:r>
            <a:r>
              <a:rPr lang="en-GB" sz="1400" dirty="0" err="1"/>
              <a:t>confortul</a:t>
            </a:r>
            <a:r>
              <a:rPr lang="en-GB" sz="1400" dirty="0"/>
              <a:t> interior </a:t>
            </a:r>
          </a:p>
          <a:p>
            <a:pPr algn="just"/>
            <a:r>
              <a:rPr lang="en-GB" sz="1400" dirty="0" err="1"/>
              <a:t>Construcția</a:t>
            </a:r>
            <a:r>
              <a:rPr lang="en-GB" sz="1400" dirty="0"/>
              <a:t> </a:t>
            </a:r>
            <a:r>
              <a:rPr lang="en-GB" sz="1400" dirty="0" err="1"/>
              <a:t>anvelopei</a:t>
            </a:r>
            <a:r>
              <a:rPr lang="en-GB" sz="1400" dirty="0"/>
              <a:t> și a </a:t>
            </a:r>
            <a:r>
              <a:rPr lang="en-GB" sz="1400" dirty="0" err="1"/>
              <a:t>protecției</a:t>
            </a:r>
            <a:r>
              <a:rPr lang="en-GB" sz="1400" dirty="0"/>
              <a:t> </a:t>
            </a:r>
            <a:r>
              <a:rPr lang="en-GB" sz="1400" dirty="0" err="1"/>
              <a:t>solare</a:t>
            </a:r>
            <a:endParaRPr lang="en-GB" sz="1400" dirty="0"/>
          </a:p>
          <a:p>
            <a:pPr algn="just"/>
            <a:r>
              <a:rPr lang="en-GB" sz="1400" dirty="0" err="1"/>
              <a:t>Servicii</a:t>
            </a:r>
            <a:r>
              <a:rPr lang="en-GB" sz="1400" dirty="0"/>
              <a:t> de </a:t>
            </a:r>
            <a:r>
              <a:rPr lang="en-GB" sz="1400" dirty="0" err="1"/>
              <a:t>constructii</a:t>
            </a:r>
            <a:r>
              <a:rPr lang="en-GB" sz="1400" dirty="0"/>
              <a:t>, </a:t>
            </a:r>
            <a:r>
              <a:rPr lang="en-GB" sz="1400" dirty="0" err="1"/>
              <a:t>echipamente</a:t>
            </a:r>
            <a:r>
              <a:rPr lang="en-GB" sz="1400" dirty="0"/>
              <a:t> </a:t>
            </a:r>
            <a:r>
              <a:rPr lang="en-GB" sz="1400" dirty="0" err="1"/>
              <a:t>si</a:t>
            </a:r>
            <a:r>
              <a:rPr lang="en-GB" sz="1400" dirty="0"/>
              <a:t> </a:t>
            </a:r>
            <a:r>
              <a:rPr lang="en-GB" sz="1400" dirty="0" err="1"/>
              <a:t>corpuri</a:t>
            </a:r>
            <a:r>
              <a:rPr lang="en-GB" sz="1400" dirty="0"/>
              <a:t> de </a:t>
            </a:r>
            <a:r>
              <a:rPr lang="en-GB" sz="1400" dirty="0" err="1"/>
              <a:t>iluminat</a:t>
            </a:r>
            <a:endParaRPr lang="en-GB" sz="1400" dirty="0"/>
          </a:p>
          <a:p>
            <a:pPr algn="just"/>
            <a:r>
              <a:rPr lang="en-GB" sz="1400" dirty="0" err="1"/>
              <a:t>Sisteme</a:t>
            </a:r>
            <a:r>
              <a:rPr lang="en-GB" sz="1400" dirty="0"/>
              <a:t> de </a:t>
            </a:r>
            <a:r>
              <a:rPr lang="en-GB" sz="1400" dirty="0" err="1"/>
              <a:t>automatizare</a:t>
            </a:r>
            <a:r>
              <a:rPr lang="en-GB" sz="1400" dirty="0"/>
              <a:t> </a:t>
            </a:r>
            <a:r>
              <a:rPr lang="en-GB" sz="1400" dirty="0" err="1"/>
              <a:t>si</a:t>
            </a:r>
            <a:r>
              <a:rPr lang="en-GB" sz="1400" dirty="0"/>
              <a:t> control al </a:t>
            </a:r>
            <a:r>
              <a:rPr lang="en-GB" sz="1400" dirty="0" err="1"/>
              <a:t>cladirii</a:t>
            </a:r>
            <a:endParaRPr lang="en-GB" sz="1400" dirty="0"/>
          </a:p>
          <a:p>
            <a:pPr marL="0" indent="0" algn="just">
              <a:buNone/>
            </a:pPr>
            <a:r>
              <a:rPr lang="en-GB" sz="1400" dirty="0" err="1"/>
              <a:t>Autoritatea</a:t>
            </a:r>
            <a:r>
              <a:rPr lang="en-GB" sz="1400" dirty="0"/>
              <a:t> </a:t>
            </a:r>
            <a:r>
              <a:rPr lang="en-GB" sz="1400" dirty="0" err="1"/>
              <a:t>locală</a:t>
            </a:r>
            <a:r>
              <a:rPr lang="en-GB" sz="1400" dirty="0"/>
              <a:t> </a:t>
            </a:r>
            <a:r>
              <a:rPr lang="en-GB" sz="1400" dirty="0" err="1"/>
              <a:t>poate</a:t>
            </a:r>
            <a:r>
              <a:rPr lang="en-GB" sz="1400" dirty="0"/>
              <a:t> </a:t>
            </a:r>
            <a:r>
              <a:rPr lang="en-GB" sz="1400" dirty="0" err="1"/>
              <a:t>promova</a:t>
            </a:r>
            <a:r>
              <a:rPr lang="en-GB" sz="1400" dirty="0"/>
              <a:t> </a:t>
            </a:r>
            <a:r>
              <a:rPr lang="en-GB" sz="1400" dirty="0" err="1"/>
              <a:t>punerea</a:t>
            </a:r>
            <a:r>
              <a:rPr lang="en-GB" sz="1400" dirty="0"/>
              <a:t> </a:t>
            </a:r>
            <a:r>
              <a:rPr lang="en-GB" sz="1400" dirty="0" err="1"/>
              <a:t>în</a:t>
            </a:r>
            <a:r>
              <a:rPr lang="en-GB" sz="1400" dirty="0"/>
              <a:t> </a:t>
            </a:r>
            <a:r>
              <a:rPr lang="en-GB" sz="1400" dirty="0" err="1"/>
              <a:t>aplicare</a:t>
            </a:r>
            <a:r>
              <a:rPr lang="en-GB" sz="1400" dirty="0"/>
              <a:t> a </a:t>
            </a:r>
            <a:r>
              <a:rPr lang="en-GB" sz="1400" dirty="0" err="1"/>
              <a:t>unor</a:t>
            </a:r>
            <a:r>
              <a:rPr lang="en-GB" sz="1400" dirty="0"/>
              <a:t> </a:t>
            </a:r>
            <a:r>
              <a:rPr lang="en-GB" sz="1400" dirty="0" err="1"/>
              <a:t>măsuri</a:t>
            </a:r>
            <a:r>
              <a:rPr lang="en-GB" sz="1400" dirty="0"/>
              <a:t> </a:t>
            </a:r>
            <a:r>
              <a:rPr lang="en-GB" sz="1400" dirty="0" err="1"/>
              <a:t>eficiente</a:t>
            </a:r>
            <a:r>
              <a:rPr lang="en-GB" sz="1400" dirty="0"/>
              <a:t> din </a:t>
            </a:r>
            <a:r>
              <a:rPr lang="en-GB" sz="1400" dirty="0" err="1"/>
              <a:t>punct</a:t>
            </a:r>
            <a:r>
              <a:rPr lang="en-GB" sz="1400" dirty="0"/>
              <a:t> de </a:t>
            </a:r>
            <a:r>
              <a:rPr lang="en-GB" sz="1400" dirty="0" err="1"/>
              <a:t>vedere</a:t>
            </a:r>
            <a:r>
              <a:rPr lang="en-GB" sz="1400" dirty="0"/>
              <a:t> energetic </a:t>
            </a:r>
            <a:r>
              <a:rPr lang="en-GB" sz="1400" dirty="0" err="1"/>
              <a:t>în</a:t>
            </a:r>
            <a:r>
              <a:rPr lang="en-GB" sz="1400" dirty="0"/>
              <a:t> </a:t>
            </a:r>
            <a:r>
              <a:rPr lang="en-GB" sz="1400" dirty="0" err="1"/>
              <a:t>clădiri</a:t>
            </a:r>
            <a:r>
              <a:rPr lang="en-GB" sz="1400" dirty="0"/>
              <a:t> </a:t>
            </a:r>
            <a:r>
              <a:rPr lang="en-GB" sz="1400" dirty="0" err="1"/>
              <a:t>prin</a:t>
            </a:r>
            <a:r>
              <a:rPr lang="en-GB" sz="1400" dirty="0"/>
              <a:t> </a:t>
            </a:r>
            <a:r>
              <a:rPr lang="en-GB" sz="1400" dirty="0" err="1"/>
              <a:t>reglementări</a:t>
            </a:r>
            <a:r>
              <a:rPr lang="en-GB" sz="1400" dirty="0"/>
              <a:t> și </a:t>
            </a:r>
            <a:r>
              <a:rPr lang="en-GB" sz="1400" dirty="0" err="1"/>
              <a:t>activități</a:t>
            </a:r>
            <a:r>
              <a:rPr lang="en-GB" sz="1400" dirty="0"/>
              <a:t> de </a:t>
            </a:r>
            <a:r>
              <a:rPr lang="en-GB" sz="1400" dirty="0" err="1"/>
              <a:t>susținere</a:t>
            </a:r>
            <a:r>
              <a:rPr lang="en-GB" sz="1400" dirty="0"/>
              <a:t>, </a:t>
            </a:r>
            <a:r>
              <a:rPr lang="en-GB" sz="1400" dirty="0" err="1"/>
              <a:t>ar</a:t>
            </a:r>
            <a:r>
              <a:rPr lang="en-GB" sz="1400" dirty="0"/>
              <a:t> fi </a:t>
            </a:r>
            <a:r>
              <a:rPr lang="en-GB" sz="1400" dirty="0" err="1"/>
              <a:t>introducerea</a:t>
            </a:r>
            <a:r>
              <a:rPr lang="en-GB" sz="1400" dirty="0"/>
              <a:t> </a:t>
            </a:r>
            <a:r>
              <a:rPr lang="en-GB" sz="1400" dirty="0" err="1"/>
              <a:t>cerințelor</a:t>
            </a:r>
            <a:r>
              <a:rPr lang="en-GB" sz="1400" dirty="0"/>
              <a:t> </a:t>
            </a:r>
            <a:r>
              <a:rPr lang="en-GB" sz="1400" dirty="0" err="1"/>
              <a:t>energetice</a:t>
            </a:r>
            <a:r>
              <a:rPr lang="en-GB" sz="1400" dirty="0"/>
              <a:t> </a:t>
            </a:r>
            <a:r>
              <a:rPr lang="en-GB" sz="1400" dirty="0" err="1"/>
              <a:t>în</a:t>
            </a:r>
            <a:r>
              <a:rPr lang="en-GB" sz="1400" dirty="0"/>
              <a:t> </a:t>
            </a:r>
            <a:r>
              <a:rPr lang="en-GB" sz="1400" dirty="0" err="1"/>
              <a:t>codurile</a:t>
            </a:r>
            <a:r>
              <a:rPr lang="en-GB" sz="1400" dirty="0"/>
              <a:t> de </a:t>
            </a:r>
            <a:r>
              <a:rPr lang="en-GB" sz="1400" dirty="0" err="1"/>
              <a:t>construcție</a:t>
            </a:r>
            <a:r>
              <a:rPr lang="en-GB" sz="1400" dirty="0"/>
              <a:t> (locale), </a:t>
            </a:r>
            <a:r>
              <a:rPr lang="en-GB" sz="1400" dirty="0" err="1"/>
              <a:t>stabilirea</a:t>
            </a:r>
            <a:r>
              <a:rPr lang="en-GB" sz="1400" dirty="0"/>
              <a:t> de </a:t>
            </a:r>
            <a:r>
              <a:rPr lang="en-GB" sz="1400" dirty="0" err="1"/>
              <a:t>instrumente</a:t>
            </a:r>
            <a:r>
              <a:rPr lang="en-GB" sz="1400" dirty="0"/>
              <a:t> </a:t>
            </a:r>
            <a:r>
              <a:rPr lang="en-GB" sz="1400" dirty="0" err="1"/>
              <a:t>financiare</a:t>
            </a:r>
            <a:r>
              <a:rPr lang="en-GB" sz="1400" dirty="0"/>
              <a:t> </a:t>
            </a:r>
            <a:r>
              <a:rPr lang="en-GB" sz="1400" dirty="0" smtClean="0"/>
              <a:t>pentru</a:t>
            </a:r>
            <a:r>
              <a:rPr lang="ro-RO" sz="1400" dirty="0" smtClean="0"/>
              <a:t> </a:t>
            </a:r>
            <a:r>
              <a:rPr lang="en-GB" sz="1400" dirty="0" err="1" smtClean="0"/>
              <a:t>măsuri</a:t>
            </a:r>
            <a:r>
              <a:rPr lang="en-GB" sz="1400" dirty="0" smtClean="0"/>
              <a:t> </a:t>
            </a:r>
            <a:r>
              <a:rPr lang="en-GB" sz="1400" dirty="0"/>
              <a:t>de </a:t>
            </a:r>
            <a:r>
              <a:rPr lang="en-GB" sz="1400" dirty="0" err="1"/>
              <a:t>eficiență</a:t>
            </a:r>
            <a:r>
              <a:rPr lang="en-GB" sz="1400" dirty="0"/>
              <a:t> </a:t>
            </a:r>
            <a:r>
              <a:rPr lang="en-GB" sz="1400" dirty="0" err="1"/>
              <a:t>energetică</a:t>
            </a:r>
            <a:r>
              <a:rPr lang="en-GB" sz="1400" dirty="0"/>
              <a:t>, </a:t>
            </a:r>
            <a:r>
              <a:rPr lang="en-GB" sz="1400" dirty="0" err="1"/>
              <a:t>furnizând</a:t>
            </a:r>
            <a:r>
              <a:rPr lang="en-GB" sz="1400" dirty="0"/>
              <a:t> </a:t>
            </a:r>
            <a:r>
              <a:rPr lang="en-GB" sz="1400" dirty="0" err="1"/>
              <a:t>orientări</a:t>
            </a:r>
            <a:r>
              <a:rPr lang="en-GB" sz="1400" dirty="0"/>
              <a:t> pentru </a:t>
            </a:r>
            <a:r>
              <a:rPr lang="en-GB" sz="1400" dirty="0" err="1"/>
              <a:t>modernizarea</a:t>
            </a:r>
            <a:r>
              <a:rPr lang="en-GB" sz="1400" dirty="0"/>
              <a:t> </a:t>
            </a:r>
            <a:r>
              <a:rPr lang="en-GB" sz="1400" dirty="0" err="1"/>
              <a:t>clădirilor</a:t>
            </a:r>
            <a:r>
              <a:rPr lang="en-GB" sz="1400" dirty="0"/>
              <a:t> </a:t>
            </a:r>
            <a:r>
              <a:rPr lang="en-GB" sz="1400" dirty="0" err="1"/>
              <a:t>existente</a:t>
            </a:r>
            <a:r>
              <a:rPr lang="en-GB" sz="1400" dirty="0" smtClean="0"/>
              <a:t>.</a:t>
            </a:r>
            <a:endParaRPr lang="en-GB" sz="1400" dirty="0">
              <a:highlight>
                <a:srgbClr val="FF00FF"/>
              </a:highlight>
            </a:endParaRPr>
          </a:p>
        </p:txBody>
      </p:sp>
      <p:pic>
        <p:nvPicPr>
          <p:cNvPr id="8" name="Bildobjekt 7" descr="En bild som visar himmel, utomhus, vatten&#10;&#10;Automatiskt genererad beskrivning">
            <a:extLst>
              <a:ext uri="{FF2B5EF4-FFF2-40B4-BE49-F238E27FC236}">
                <a16:creationId xmlns:a16="http://schemas.microsoft.com/office/drawing/2014/main" xmlns="" id="{B167891C-489D-4377-9D08-F38DBBD8A954}"/>
              </a:ext>
            </a:extLst>
          </p:cNvPr>
          <p:cNvPicPr>
            <a:picLocks noChangeAspect="1"/>
          </p:cNvPicPr>
          <p:nvPr/>
        </p:nvPicPr>
        <p:blipFill rotWithShape="1">
          <a:blip r:embed="rId2">
            <a:extLst>
              <a:ext uri="{28A0092B-C50C-407E-A947-70E740481C1C}">
                <a14:useLocalDpi xmlns:a14="http://schemas.microsoft.com/office/drawing/2010/main" val="0"/>
              </a:ext>
            </a:extLst>
          </a:blip>
          <a:srcRect l="21777" r="21609"/>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cxnSp>
        <p:nvCxnSpPr>
          <p:cNvPr id="6" name="Straight Arrow Connector 12">
            <a:extLst>
              <a:ext uri="{FF2B5EF4-FFF2-40B4-BE49-F238E27FC236}">
                <a16:creationId xmlns:a16="http://schemas.microsoft.com/office/drawing/2014/main" xmlns=""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5403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5909C342-3C8D-409F-B870-0CE60EA48D58}"/>
              </a:ext>
            </a:extLst>
          </p:cNvPr>
          <p:cNvSpPr>
            <a:spLocks noGrp="1"/>
          </p:cNvSpPr>
          <p:nvPr>
            <p:ph type="title"/>
          </p:nvPr>
        </p:nvSpPr>
        <p:spPr>
          <a:xfrm>
            <a:off x="655320" y="365125"/>
            <a:ext cx="5120114" cy="1692794"/>
          </a:xfrm>
        </p:spPr>
        <p:txBody>
          <a:bodyPr>
            <a:normAutofit/>
          </a:bodyPr>
          <a:lstStyle/>
          <a:p>
            <a:r>
              <a:rPr lang="ro-RO" sz="3200" dirty="0" smtClean="0"/>
              <a:t>Acțiuni pentru atenuare sector după sector</a:t>
            </a:r>
            <a:r>
              <a:rPr lang="en-GB" sz="3700" dirty="0"/>
              <a:t/>
            </a:r>
            <a:br>
              <a:rPr lang="en-GB" sz="3700" dirty="0"/>
            </a:br>
            <a:r>
              <a:rPr lang="en-GB" sz="2400" dirty="0"/>
              <a:t>- </a:t>
            </a:r>
            <a:r>
              <a:rPr lang="ro-RO" sz="2400" dirty="0" smtClean="0"/>
              <a:t>Sectorul Transporturi</a:t>
            </a:r>
            <a:endParaRPr lang="en-GB" sz="2400" dirty="0"/>
          </a:p>
        </p:txBody>
      </p:sp>
      <p:cxnSp>
        <p:nvCxnSpPr>
          <p:cNvPr id="11" name="Straight Arrow Connector 10">
            <a:extLst>
              <a:ext uri="{FF2B5EF4-FFF2-40B4-BE49-F238E27FC236}">
                <a16:creationId xmlns:a16="http://schemas.microsoft.com/office/drawing/2014/main" xmlns=""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Platshållare för innehåll 2">
            <a:extLst>
              <a:ext uri="{FF2B5EF4-FFF2-40B4-BE49-F238E27FC236}">
                <a16:creationId xmlns:a16="http://schemas.microsoft.com/office/drawing/2014/main" xmlns="" id="{97A0DC8A-F819-4D51-ACFF-A2F5996C25C7}"/>
              </a:ext>
            </a:extLst>
          </p:cNvPr>
          <p:cNvSpPr>
            <a:spLocks noGrp="1"/>
          </p:cNvSpPr>
          <p:nvPr>
            <p:ph idx="1"/>
          </p:nvPr>
        </p:nvSpPr>
        <p:spPr>
          <a:xfrm>
            <a:off x="655320" y="2426753"/>
            <a:ext cx="5120113" cy="3462228"/>
          </a:xfrm>
        </p:spPr>
        <p:txBody>
          <a:bodyPr>
            <a:normAutofit lnSpcReduction="10000"/>
          </a:bodyPr>
          <a:lstStyle/>
          <a:p>
            <a:pPr marL="0" indent="0" algn="just">
              <a:buNone/>
            </a:pPr>
            <a:r>
              <a:rPr lang="ro-RO" sz="1500" dirty="0" smtClean="0"/>
              <a:t>Activitățile de atenuare a emisiilor de CO2 provenite din sistemele de transport ale orașelor abordează flota de vehicule (municipale, private și comerciale) și transporturile publice și alte soluții de mobilitate, precum și acțiuni legate de planificarea urbană. </a:t>
            </a:r>
          </a:p>
          <a:p>
            <a:pPr marL="0" indent="0" algn="just">
              <a:buNone/>
            </a:pPr>
            <a:r>
              <a:rPr lang="ro-RO" sz="1500" dirty="0" smtClean="0"/>
              <a:t>Strategiile pot include </a:t>
            </a:r>
            <a:r>
              <a:rPr lang="ro-RO" sz="1500" b="1" dirty="0" smtClean="0"/>
              <a:t>limitarea sau evitarea nevoii de transport</a:t>
            </a:r>
            <a:r>
              <a:rPr lang="ro-RO" sz="1500" dirty="0" smtClean="0"/>
              <a:t>, de exemplu prin planificarea urbană, </a:t>
            </a:r>
            <a:r>
              <a:rPr lang="ro-RO" sz="1500" dirty="0" err="1" smtClean="0"/>
              <a:t>prioritizând</a:t>
            </a:r>
            <a:r>
              <a:rPr lang="ro-RO" sz="1500" dirty="0" smtClean="0"/>
              <a:t> distanțele de deplasare mai scurte pentru locuitori. Strategiile pot, de asemenea, să vizeze facilitarea </a:t>
            </a:r>
            <a:r>
              <a:rPr lang="ro-RO" sz="1500" b="1" dirty="0" smtClean="0"/>
              <a:t>unei schimbării în modurile de deplasare a persoanelor</a:t>
            </a:r>
            <a:r>
              <a:rPr lang="ro-RO" sz="1500" dirty="0" smtClean="0"/>
              <a:t>, în care transportul public cu emisii mai scăzute decât vehiculele private este promovat și făcut mai accesibil, împreună cu alte soluții de mobilitate, cum ar fi mersul pe jos și ciclismul. În plus, autoritățile locale se pot strădui să influențeze </a:t>
            </a:r>
            <a:r>
              <a:rPr lang="ro-RO" sz="1500" b="1" dirty="0" smtClean="0"/>
              <a:t>îmbunătățirea parcului auto </a:t>
            </a:r>
            <a:r>
              <a:rPr lang="ro-RO" sz="1500" dirty="0" smtClean="0"/>
              <a:t>în ceea ce privește consumul redus de carburant (eficiență) și schimbarea combustibililor și a transportatorilor de energie.</a:t>
            </a:r>
            <a:endParaRPr lang="en-GB" sz="1500" dirty="0"/>
          </a:p>
        </p:txBody>
      </p:sp>
      <p:pic>
        <p:nvPicPr>
          <p:cNvPr id="6" name="Bildobjekt 5" descr="En bild som visar träd, utomhus, gräs, väg&#10;&#10;Automatiskt genererad beskrivning">
            <a:extLst>
              <a:ext uri="{FF2B5EF4-FFF2-40B4-BE49-F238E27FC236}">
                <a16:creationId xmlns:a16="http://schemas.microsoft.com/office/drawing/2014/main" xmlns="" id="{7F4BACAA-4FAB-485D-8932-32698098E5C2}"/>
              </a:ext>
            </a:extLst>
          </p:cNvPr>
          <p:cNvPicPr>
            <a:picLocks noChangeAspect="1"/>
          </p:cNvPicPr>
          <p:nvPr/>
        </p:nvPicPr>
        <p:blipFill rotWithShape="1">
          <a:blip r:embed="rId2">
            <a:extLst>
              <a:ext uri="{28A0092B-C50C-407E-A947-70E740481C1C}">
                <a14:useLocalDpi xmlns:a14="http://schemas.microsoft.com/office/drawing/2010/main" val="0"/>
              </a:ext>
            </a:extLst>
          </a:blip>
          <a:srcRect l="28068" r="10945"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535458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xmlns=""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Platshållare för innehåll 2">
            <a:extLst>
              <a:ext uri="{FF2B5EF4-FFF2-40B4-BE49-F238E27FC236}">
                <a16:creationId xmlns:a16="http://schemas.microsoft.com/office/drawing/2014/main" xmlns="" id="{97A0DC8A-F819-4D51-ACFF-A2F5996C25C7}"/>
              </a:ext>
            </a:extLst>
          </p:cNvPr>
          <p:cNvSpPr>
            <a:spLocks noGrp="1"/>
          </p:cNvSpPr>
          <p:nvPr>
            <p:ph idx="1"/>
          </p:nvPr>
        </p:nvSpPr>
        <p:spPr>
          <a:xfrm>
            <a:off x="655321" y="2487943"/>
            <a:ext cx="5440679" cy="4282961"/>
          </a:xfrm>
        </p:spPr>
        <p:txBody>
          <a:bodyPr>
            <a:normAutofit lnSpcReduction="10000"/>
          </a:bodyPr>
          <a:lstStyle/>
          <a:p>
            <a:pPr marL="0" indent="0" algn="just">
              <a:buNone/>
            </a:pPr>
            <a:r>
              <a:rPr lang="en-GB" sz="1300" dirty="0" err="1"/>
              <a:t>Autoritatea</a:t>
            </a:r>
            <a:r>
              <a:rPr lang="en-GB" sz="1300" dirty="0"/>
              <a:t> </a:t>
            </a:r>
            <a:r>
              <a:rPr lang="en-GB" sz="1300" dirty="0" err="1"/>
              <a:t>locală</a:t>
            </a:r>
            <a:r>
              <a:rPr lang="en-GB" sz="1300" dirty="0"/>
              <a:t> are, de </a:t>
            </a:r>
            <a:r>
              <a:rPr lang="en-GB" sz="1300" dirty="0" err="1"/>
              <a:t>obicei</a:t>
            </a:r>
            <a:r>
              <a:rPr lang="en-GB" sz="1300" dirty="0"/>
              <a:t>, o </a:t>
            </a:r>
            <a:r>
              <a:rPr lang="en-GB" sz="1300" dirty="0" err="1"/>
              <a:t>anumită</a:t>
            </a:r>
            <a:r>
              <a:rPr lang="en-GB" sz="1300" dirty="0"/>
              <a:t> </a:t>
            </a:r>
            <a:r>
              <a:rPr lang="en-GB" sz="1300" dirty="0" err="1"/>
              <a:t>influență</a:t>
            </a:r>
            <a:r>
              <a:rPr lang="en-GB" sz="1300" dirty="0"/>
              <a:t> </a:t>
            </a:r>
            <a:r>
              <a:rPr lang="en-GB" sz="1300" dirty="0" err="1"/>
              <a:t>asupra</a:t>
            </a:r>
            <a:r>
              <a:rPr lang="en-GB" sz="1300" dirty="0"/>
              <a:t> </a:t>
            </a:r>
            <a:r>
              <a:rPr lang="en-GB" sz="1300" dirty="0" err="1"/>
              <a:t>sistemului</a:t>
            </a:r>
            <a:r>
              <a:rPr lang="en-GB" sz="1300" dirty="0"/>
              <a:t> energetic local, ca </a:t>
            </a:r>
            <a:r>
              <a:rPr lang="en-GB" sz="1300" dirty="0" err="1"/>
              <a:t>proprietar</a:t>
            </a:r>
            <a:r>
              <a:rPr lang="en-GB" sz="1300" dirty="0"/>
              <a:t>, </a:t>
            </a:r>
            <a:r>
              <a:rPr lang="en-GB" sz="1300" dirty="0" err="1"/>
              <a:t>sau</a:t>
            </a:r>
            <a:r>
              <a:rPr lang="en-GB" sz="1300" dirty="0"/>
              <a:t> </a:t>
            </a:r>
            <a:r>
              <a:rPr lang="en-GB" sz="1300" dirty="0" err="1"/>
              <a:t>partener</a:t>
            </a:r>
            <a:r>
              <a:rPr lang="en-GB" sz="1300" dirty="0"/>
              <a:t>, a </a:t>
            </a:r>
            <a:r>
              <a:rPr lang="en-GB" sz="1300" dirty="0" err="1"/>
              <a:t>utilităților</a:t>
            </a:r>
            <a:r>
              <a:rPr lang="en-GB" sz="1300" dirty="0"/>
              <a:t> locale de </a:t>
            </a:r>
            <a:r>
              <a:rPr lang="en-GB" sz="1300" dirty="0" err="1"/>
              <a:t>energie</a:t>
            </a:r>
            <a:r>
              <a:rPr lang="en-GB" sz="1300" dirty="0"/>
              <a:t>. </a:t>
            </a:r>
            <a:r>
              <a:rPr lang="en-GB" sz="1300" dirty="0" err="1"/>
              <a:t>Activitățile</a:t>
            </a:r>
            <a:r>
              <a:rPr lang="en-GB" sz="1300" dirty="0"/>
              <a:t> care </a:t>
            </a:r>
            <a:r>
              <a:rPr lang="en-GB" sz="1300" dirty="0" err="1"/>
              <a:t>promovează</a:t>
            </a:r>
            <a:r>
              <a:rPr lang="en-GB" sz="1300" dirty="0"/>
              <a:t> </a:t>
            </a:r>
            <a:r>
              <a:rPr lang="en-GB" sz="1300" dirty="0" err="1"/>
              <a:t>generarea</a:t>
            </a:r>
            <a:r>
              <a:rPr lang="en-GB" sz="1300" dirty="0"/>
              <a:t> de </a:t>
            </a:r>
            <a:r>
              <a:rPr lang="en-GB" sz="1300" dirty="0" err="1"/>
              <a:t>energie</a:t>
            </a:r>
            <a:r>
              <a:rPr lang="en-GB" sz="1300" dirty="0"/>
              <a:t> </a:t>
            </a:r>
            <a:r>
              <a:rPr lang="en-GB" sz="1300" dirty="0" err="1"/>
              <a:t>locală</a:t>
            </a:r>
            <a:r>
              <a:rPr lang="en-GB" sz="1300" dirty="0"/>
              <a:t> </a:t>
            </a:r>
            <a:r>
              <a:rPr lang="en-GB" sz="1300" dirty="0" err="1"/>
              <a:t>variază</a:t>
            </a:r>
            <a:r>
              <a:rPr lang="en-GB" sz="1300" dirty="0"/>
              <a:t> de la </a:t>
            </a:r>
            <a:r>
              <a:rPr lang="en-GB" sz="1300" b="1" dirty="0" err="1"/>
              <a:t>energia</a:t>
            </a:r>
            <a:r>
              <a:rPr lang="en-GB" sz="1300" b="1" dirty="0"/>
              <a:t> </a:t>
            </a:r>
            <a:r>
              <a:rPr lang="en-GB" sz="1300" b="1" dirty="0" err="1"/>
              <a:t>regenerabilă</a:t>
            </a:r>
            <a:r>
              <a:rPr lang="en-GB" sz="1300" b="1" dirty="0"/>
              <a:t> </a:t>
            </a:r>
            <a:r>
              <a:rPr lang="en-GB" sz="1300" b="1" dirty="0" err="1"/>
              <a:t>descentralizată</a:t>
            </a:r>
            <a:r>
              <a:rPr lang="en-GB" sz="1300" b="1" dirty="0"/>
              <a:t> </a:t>
            </a:r>
            <a:r>
              <a:rPr lang="en-GB" sz="1300" dirty="0" err="1"/>
              <a:t>în</a:t>
            </a:r>
            <a:r>
              <a:rPr lang="en-GB" sz="1300" dirty="0"/>
              <a:t> </a:t>
            </a:r>
            <a:r>
              <a:rPr lang="en-GB" sz="1300" dirty="0" err="1"/>
              <a:t>clădiri</a:t>
            </a:r>
            <a:r>
              <a:rPr lang="en-GB" sz="1300" dirty="0"/>
              <a:t> la </a:t>
            </a:r>
            <a:r>
              <a:rPr lang="en-GB" sz="1300" b="1" dirty="0" err="1"/>
              <a:t>sistemele</a:t>
            </a:r>
            <a:r>
              <a:rPr lang="en-GB" sz="1300" b="1" dirty="0"/>
              <a:t> </a:t>
            </a:r>
            <a:r>
              <a:rPr lang="en-GB" sz="1300" b="1" dirty="0" err="1"/>
              <a:t>centralizate</a:t>
            </a:r>
            <a:r>
              <a:rPr lang="en-GB" sz="1300" b="1" dirty="0"/>
              <a:t> de </a:t>
            </a:r>
            <a:r>
              <a:rPr lang="en-GB" sz="1300" b="1" dirty="0" err="1"/>
              <a:t>energie</a:t>
            </a:r>
            <a:r>
              <a:rPr lang="en-GB" sz="1300" b="1" dirty="0"/>
              <a:t> </a:t>
            </a:r>
            <a:r>
              <a:rPr lang="en-GB" sz="1300" dirty="0"/>
              <a:t>ale </a:t>
            </a:r>
            <a:r>
              <a:rPr lang="en-GB" sz="1300" dirty="0" err="1"/>
              <a:t>orașului</a:t>
            </a:r>
            <a:r>
              <a:rPr lang="en-GB" sz="1300" dirty="0"/>
              <a:t>. </a:t>
            </a:r>
          </a:p>
          <a:p>
            <a:pPr marL="0" indent="0" algn="just">
              <a:buNone/>
            </a:pPr>
            <a:r>
              <a:rPr lang="en-GB" sz="1300" dirty="0" err="1"/>
              <a:t>Acțiunile</a:t>
            </a:r>
            <a:r>
              <a:rPr lang="en-GB" sz="1300" dirty="0"/>
              <a:t> legate de </a:t>
            </a:r>
            <a:r>
              <a:rPr lang="en-GB" sz="1300" b="1" dirty="0" err="1"/>
              <a:t>energia</a:t>
            </a:r>
            <a:r>
              <a:rPr lang="en-GB" sz="1300" b="1" dirty="0"/>
              <a:t> </a:t>
            </a:r>
            <a:r>
              <a:rPr lang="en-GB" sz="1300" b="1" dirty="0" err="1"/>
              <a:t>regenerabilă</a:t>
            </a:r>
            <a:r>
              <a:rPr lang="en-GB" sz="1300" b="1" dirty="0"/>
              <a:t> </a:t>
            </a:r>
            <a:r>
              <a:rPr lang="en-GB" sz="1300" b="1" dirty="0" err="1"/>
              <a:t>în</a:t>
            </a:r>
            <a:r>
              <a:rPr lang="en-GB" sz="1300" b="1" dirty="0"/>
              <a:t> </a:t>
            </a:r>
            <a:r>
              <a:rPr lang="en-GB" sz="1300" b="1" dirty="0" err="1"/>
              <a:t>clădiri</a:t>
            </a:r>
            <a:r>
              <a:rPr lang="en-GB" sz="1300" b="1" dirty="0"/>
              <a:t> </a:t>
            </a:r>
            <a:r>
              <a:rPr lang="en-GB" sz="1300" dirty="0" err="1"/>
              <a:t>sunt</a:t>
            </a:r>
            <a:r>
              <a:rPr lang="en-GB" sz="1300" dirty="0"/>
              <a:t> concentrate </a:t>
            </a:r>
            <a:r>
              <a:rPr lang="en-GB" sz="1300" dirty="0" err="1"/>
              <a:t>pe</a:t>
            </a:r>
            <a:r>
              <a:rPr lang="en-GB" sz="1300" dirty="0"/>
              <a:t> </a:t>
            </a:r>
            <a:r>
              <a:rPr lang="en-GB" sz="1300" dirty="0" err="1"/>
              <a:t>panouri</a:t>
            </a:r>
            <a:r>
              <a:rPr lang="en-GB" sz="1300" dirty="0"/>
              <a:t> </a:t>
            </a:r>
            <a:r>
              <a:rPr lang="en-GB" sz="1300" dirty="0" err="1"/>
              <a:t>fotovoltaice</a:t>
            </a:r>
            <a:r>
              <a:rPr lang="en-GB" sz="1300" dirty="0"/>
              <a:t>, </a:t>
            </a:r>
            <a:r>
              <a:rPr lang="en-GB" sz="1300" dirty="0" err="1"/>
              <a:t>sisteme</a:t>
            </a:r>
            <a:r>
              <a:rPr lang="en-GB" sz="1300" dirty="0"/>
              <a:t> </a:t>
            </a:r>
            <a:r>
              <a:rPr lang="en-GB" sz="1300" dirty="0" err="1"/>
              <a:t>termice</a:t>
            </a:r>
            <a:r>
              <a:rPr lang="en-GB" sz="1300" dirty="0"/>
              <a:t> </a:t>
            </a:r>
            <a:r>
              <a:rPr lang="en-GB" sz="1300" dirty="0" err="1"/>
              <a:t>solare</a:t>
            </a:r>
            <a:r>
              <a:rPr lang="en-GB" sz="1300" dirty="0"/>
              <a:t>, </a:t>
            </a:r>
            <a:r>
              <a:rPr lang="en-GB" sz="1300" dirty="0" err="1"/>
              <a:t>sisteme</a:t>
            </a:r>
            <a:r>
              <a:rPr lang="en-GB" sz="1300" dirty="0"/>
              <a:t> de </a:t>
            </a:r>
            <a:r>
              <a:rPr lang="en-GB" sz="1300" dirty="0" err="1"/>
              <a:t>biomasă</a:t>
            </a:r>
            <a:r>
              <a:rPr lang="en-GB" sz="1300" dirty="0"/>
              <a:t> și </a:t>
            </a:r>
            <a:r>
              <a:rPr lang="en-GB" sz="1300" dirty="0" err="1"/>
              <a:t>pompe</a:t>
            </a:r>
            <a:r>
              <a:rPr lang="en-GB" sz="1300" dirty="0"/>
              <a:t> de </a:t>
            </a:r>
            <a:r>
              <a:rPr lang="en-GB" sz="1300" dirty="0" err="1"/>
              <a:t>căldură</a:t>
            </a:r>
            <a:r>
              <a:rPr lang="en-GB" sz="1300" dirty="0"/>
              <a:t> </a:t>
            </a:r>
            <a:r>
              <a:rPr lang="en-GB" sz="1300" dirty="0" err="1"/>
              <a:t>geotermale</a:t>
            </a:r>
            <a:r>
              <a:rPr lang="en-GB" sz="1300" dirty="0"/>
              <a:t>. </a:t>
            </a:r>
            <a:r>
              <a:rPr lang="en-GB" sz="1300" b="1" dirty="0" err="1"/>
              <a:t>Producția</a:t>
            </a:r>
            <a:r>
              <a:rPr lang="en-GB" sz="1300" b="1" dirty="0"/>
              <a:t> </a:t>
            </a:r>
            <a:r>
              <a:rPr lang="en-GB" sz="1300" b="1" dirty="0" err="1"/>
              <a:t>locală</a:t>
            </a:r>
            <a:r>
              <a:rPr lang="en-GB" sz="1300" b="1" dirty="0"/>
              <a:t> de </a:t>
            </a:r>
            <a:r>
              <a:rPr lang="en-GB" sz="1300" b="1" dirty="0" err="1"/>
              <a:t>electricitate</a:t>
            </a:r>
            <a:r>
              <a:rPr lang="en-GB" sz="1300" b="1" dirty="0"/>
              <a:t> </a:t>
            </a:r>
            <a:r>
              <a:rPr lang="en-GB" sz="1300" b="1" dirty="0" err="1"/>
              <a:t>durabilă</a:t>
            </a:r>
            <a:r>
              <a:rPr lang="en-GB" sz="1300" b="1" dirty="0"/>
              <a:t> </a:t>
            </a:r>
            <a:r>
              <a:rPr lang="en-GB" sz="1300" dirty="0"/>
              <a:t>include </a:t>
            </a:r>
            <a:r>
              <a:rPr lang="en-GB" sz="1300" dirty="0" err="1"/>
              <a:t>tehnologii</a:t>
            </a:r>
            <a:r>
              <a:rPr lang="en-GB" sz="1300" dirty="0"/>
              <a:t> </a:t>
            </a:r>
            <a:r>
              <a:rPr lang="en-GB" sz="1300" dirty="0" err="1"/>
              <a:t>precum</a:t>
            </a:r>
            <a:r>
              <a:rPr lang="en-GB" sz="1300" dirty="0"/>
              <a:t> </a:t>
            </a:r>
            <a:r>
              <a:rPr lang="en-GB" sz="1300" dirty="0" err="1"/>
              <a:t>generarea</a:t>
            </a:r>
            <a:r>
              <a:rPr lang="en-GB" sz="1300" dirty="0"/>
              <a:t> de </a:t>
            </a:r>
            <a:r>
              <a:rPr lang="en-GB" sz="1300" dirty="0" err="1"/>
              <a:t>energie</a:t>
            </a:r>
            <a:r>
              <a:rPr lang="en-GB" sz="1300" dirty="0"/>
              <a:t> </a:t>
            </a:r>
            <a:r>
              <a:rPr lang="en-GB" sz="1300" dirty="0" err="1"/>
              <a:t>electrică</a:t>
            </a:r>
            <a:r>
              <a:rPr lang="en-GB" sz="1300" dirty="0"/>
              <a:t> </a:t>
            </a:r>
            <a:r>
              <a:rPr lang="en-GB" sz="1300" dirty="0" err="1"/>
              <a:t>fotovoltaică</a:t>
            </a:r>
            <a:r>
              <a:rPr lang="en-GB" sz="1300" dirty="0"/>
              <a:t>, </a:t>
            </a:r>
            <a:r>
              <a:rPr lang="en-GB" sz="1300" dirty="0" err="1"/>
              <a:t>energia</a:t>
            </a:r>
            <a:r>
              <a:rPr lang="en-GB" sz="1300" dirty="0"/>
              <a:t> </a:t>
            </a:r>
            <a:r>
              <a:rPr lang="en-GB" sz="1300" dirty="0" err="1"/>
              <a:t>eoliană</a:t>
            </a:r>
            <a:r>
              <a:rPr lang="en-GB" sz="1300" dirty="0"/>
              <a:t>, </a:t>
            </a:r>
            <a:r>
              <a:rPr lang="en-GB" sz="1300" dirty="0" err="1"/>
              <a:t>instalațiile</a:t>
            </a:r>
            <a:r>
              <a:rPr lang="en-GB" sz="1300" dirty="0"/>
              <a:t> </a:t>
            </a:r>
            <a:r>
              <a:rPr lang="en-GB" sz="1300" dirty="0" err="1"/>
              <a:t>hidroelectrice</a:t>
            </a:r>
            <a:r>
              <a:rPr lang="en-GB" sz="1300" dirty="0"/>
              <a:t> (incl. </a:t>
            </a:r>
            <a:r>
              <a:rPr lang="en-GB" sz="1300" dirty="0" err="1"/>
              <a:t>aplicații</a:t>
            </a:r>
            <a:r>
              <a:rPr lang="en-GB" sz="1300" dirty="0"/>
              <a:t> </a:t>
            </a:r>
            <a:r>
              <a:rPr lang="en-GB" sz="1300" dirty="0" err="1"/>
              <a:t>mici</a:t>
            </a:r>
            <a:r>
              <a:rPr lang="en-GB" sz="1300" dirty="0"/>
              <a:t> de </a:t>
            </a:r>
            <a:r>
              <a:rPr lang="en-GB" sz="1300" dirty="0" err="1"/>
              <a:t>hidroenergie</a:t>
            </a:r>
            <a:r>
              <a:rPr lang="en-GB" sz="1300" dirty="0"/>
              <a:t>), </a:t>
            </a:r>
            <a:r>
              <a:rPr lang="en-GB" sz="1300" dirty="0" err="1"/>
              <a:t>precum</a:t>
            </a:r>
            <a:r>
              <a:rPr lang="en-GB" sz="1300" dirty="0"/>
              <a:t> și </a:t>
            </a:r>
            <a:r>
              <a:rPr lang="en-GB" sz="1300" dirty="0" err="1"/>
              <a:t>puterea</a:t>
            </a:r>
            <a:r>
              <a:rPr lang="en-GB" sz="1300" dirty="0"/>
              <a:t> de </a:t>
            </a:r>
            <a:r>
              <a:rPr lang="en-GB" sz="1300" dirty="0" err="1"/>
              <a:t>producție</a:t>
            </a:r>
            <a:r>
              <a:rPr lang="en-GB" sz="1300" dirty="0"/>
              <a:t> a </a:t>
            </a:r>
            <a:r>
              <a:rPr lang="en-GB" sz="1300" dirty="0" err="1"/>
              <a:t>cogenerării</a:t>
            </a:r>
            <a:r>
              <a:rPr lang="en-GB" sz="1300" dirty="0"/>
              <a:t> (de </a:t>
            </a:r>
            <a:r>
              <a:rPr lang="en-GB" sz="1300" dirty="0" err="1"/>
              <a:t>exemplu</a:t>
            </a:r>
            <a:r>
              <a:rPr lang="en-GB" sz="1300" dirty="0"/>
              <a:t>, din </a:t>
            </a:r>
            <a:r>
              <a:rPr lang="en-GB" sz="1300" dirty="0" err="1"/>
              <a:t>bioenergie</a:t>
            </a:r>
            <a:r>
              <a:rPr lang="en-GB" sz="1300" dirty="0"/>
              <a:t>). Pentru </a:t>
            </a:r>
            <a:r>
              <a:rPr lang="en-GB" sz="1300" b="1" dirty="0" err="1"/>
              <a:t>producția</a:t>
            </a:r>
            <a:r>
              <a:rPr lang="en-GB" sz="1300" b="1" dirty="0"/>
              <a:t> </a:t>
            </a:r>
            <a:r>
              <a:rPr lang="en-GB" sz="1300" b="1" dirty="0" err="1"/>
              <a:t>locală</a:t>
            </a:r>
            <a:r>
              <a:rPr lang="en-GB" sz="1300" b="1" dirty="0"/>
              <a:t> de </a:t>
            </a:r>
            <a:r>
              <a:rPr lang="en-GB" sz="1300" b="1" dirty="0" err="1"/>
              <a:t>căldură</a:t>
            </a:r>
            <a:r>
              <a:rPr lang="en-GB" sz="1300" b="1" dirty="0"/>
              <a:t> </a:t>
            </a:r>
            <a:r>
              <a:rPr lang="en-GB" sz="1300" b="1" dirty="0" err="1"/>
              <a:t>sau</a:t>
            </a:r>
            <a:r>
              <a:rPr lang="en-GB" sz="1300" b="1" dirty="0"/>
              <a:t> </a:t>
            </a:r>
            <a:r>
              <a:rPr lang="ro-RO" sz="1300" b="1" dirty="0" smtClean="0"/>
              <a:t>agent de climatizare</a:t>
            </a:r>
            <a:r>
              <a:rPr lang="en-GB" sz="1300" dirty="0" smtClean="0"/>
              <a:t>, </a:t>
            </a:r>
            <a:r>
              <a:rPr lang="en-GB" sz="1300" dirty="0" err="1"/>
              <a:t>mari</a:t>
            </a:r>
            <a:r>
              <a:rPr lang="en-GB" sz="1300" dirty="0"/>
              <a:t> </a:t>
            </a:r>
            <a:r>
              <a:rPr lang="en-GB" sz="1300" dirty="0" err="1"/>
              <a:t>sisteme</a:t>
            </a:r>
            <a:r>
              <a:rPr lang="en-GB" sz="1300" dirty="0"/>
              <a:t> </a:t>
            </a:r>
            <a:r>
              <a:rPr lang="en-GB" sz="1300" dirty="0" err="1"/>
              <a:t>solare</a:t>
            </a:r>
            <a:r>
              <a:rPr lang="en-GB" sz="1300" dirty="0"/>
              <a:t> </a:t>
            </a:r>
            <a:r>
              <a:rPr lang="en-GB" sz="1300" dirty="0" err="1"/>
              <a:t>termice</a:t>
            </a:r>
            <a:r>
              <a:rPr lang="en-GB" sz="1300" dirty="0"/>
              <a:t>, de </a:t>
            </a:r>
            <a:r>
              <a:rPr lang="en-GB" sz="1300" dirty="0" err="1"/>
              <a:t>stocare</a:t>
            </a:r>
            <a:r>
              <a:rPr lang="en-GB" sz="1300" dirty="0"/>
              <a:t> a </a:t>
            </a:r>
            <a:r>
              <a:rPr lang="en-GB" sz="1300" dirty="0" err="1"/>
              <a:t>energiei</a:t>
            </a:r>
            <a:r>
              <a:rPr lang="en-GB" sz="1300" dirty="0"/>
              <a:t> </a:t>
            </a:r>
            <a:r>
              <a:rPr lang="en-GB" sz="1300" dirty="0" err="1"/>
              <a:t>termice</a:t>
            </a:r>
            <a:r>
              <a:rPr lang="en-GB" sz="1300" dirty="0"/>
              <a:t>, </a:t>
            </a:r>
            <a:r>
              <a:rPr lang="en-GB" sz="1300" dirty="0" err="1"/>
              <a:t>precum</a:t>
            </a:r>
            <a:r>
              <a:rPr lang="en-GB" sz="1300" dirty="0"/>
              <a:t> și </a:t>
            </a:r>
            <a:r>
              <a:rPr lang="en-GB" sz="1300" dirty="0" err="1"/>
              <a:t>încălzirea</a:t>
            </a:r>
            <a:r>
              <a:rPr lang="en-GB" sz="1300" dirty="0"/>
              <a:t> și </a:t>
            </a:r>
            <a:r>
              <a:rPr lang="en-GB" sz="1300" dirty="0" err="1"/>
              <a:t>răcirea</a:t>
            </a:r>
            <a:r>
              <a:rPr lang="en-GB" sz="1300" dirty="0"/>
              <a:t> </a:t>
            </a:r>
            <a:r>
              <a:rPr lang="en-GB" sz="1300" dirty="0" err="1"/>
              <a:t>centralizată</a:t>
            </a:r>
            <a:r>
              <a:rPr lang="en-GB" sz="1300" dirty="0"/>
              <a:t> </a:t>
            </a:r>
            <a:r>
              <a:rPr lang="en-GB" sz="1300" dirty="0" err="1"/>
              <a:t>sunt</a:t>
            </a:r>
            <a:r>
              <a:rPr lang="en-GB" sz="1300" dirty="0"/>
              <a:t> </a:t>
            </a:r>
            <a:r>
              <a:rPr lang="en-GB" sz="1300" dirty="0" err="1"/>
              <a:t>soluții</a:t>
            </a:r>
            <a:r>
              <a:rPr lang="en-GB" sz="1300" dirty="0"/>
              <a:t> </a:t>
            </a:r>
            <a:r>
              <a:rPr lang="en-GB" sz="1300" dirty="0" err="1"/>
              <a:t>importante</a:t>
            </a:r>
            <a:r>
              <a:rPr lang="en-GB" sz="1300" dirty="0"/>
              <a:t>. </a:t>
            </a:r>
            <a:r>
              <a:rPr lang="en-GB" sz="1300" dirty="0" err="1"/>
              <a:t>Acțiunile</a:t>
            </a:r>
            <a:r>
              <a:rPr lang="en-GB" sz="1300" dirty="0"/>
              <a:t> care </a:t>
            </a:r>
            <a:r>
              <a:rPr lang="en-GB" sz="1300" dirty="0" err="1"/>
              <a:t>promovează</a:t>
            </a:r>
            <a:r>
              <a:rPr lang="en-GB" sz="1300" dirty="0"/>
              <a:t> </a:t>
            </a:r>
            <a:r>
              <a:rPr lang="en-GB" sz="1300" dirty="0" err="1"/>
              <a:t>centralele</a:t>
            </a:r>
            <a:r>
              <a:rPr lang="en-GB" sz="1300" dirty="0"/>
              <a:t> </a:t>
            </a:r>
            <a:r>
              <a:rPr lang="en-GB" sz="1300" dirty="0" err="1"/>
              <a:t>electrice</a:t>
            </a:r>
            <a:r>
              <a:rPr lang="en-GB" sz="1300" dirty="0"/>
              <a:t> de </a:t>
            </a:r>
            <a:r>
              <a:rPr lang="en-GB" sz="1300" dirty="0" err="1"/>
              <a:t>cogenerare</a:t>
            </a:r>
            <a:r>
              <a:rPr lang="en-GB" sz="1300" dirty="0"/>
              <a:t> de </a:t>
            </a:r>
            <a:r>
              <a:rPr lang="en-GB" sz="1300" dirty="0" err="1"/>
              <a:t>înaltă</a:t>
            </a:r>
            <a:r>
              <a:rPr lang="en-GB" sz="1300" dirty="0"/>
              <a:t> </a:t>
            </a:r>
            <a:r>
              <a:rPr lang="en-GB" sz="1300" dirty="0" err="1"/>
              <a:t>eficiență</a:t>
            </a:r>
            <a:r>
              <a:rPr lang="en-GB" sz="1300" dirty="0"/>
              <a:t> pot fi benefice și </a:t>
            </a:r>
            <a:r>
              <a:rPr lang="en-GB" sz="1300" dirty="0" err="1"/>
              <a:t>într</a:t>
            </a:r>
            <a:r>
              <a:rPr lang="en-GB" sz="1300" dirty="0"/>
              <a:t>-un </a:t>
            </a:r>
            <a:r>
              <a:rPr lang="en-GB" sz="1300" dirty="0" err="1"/>
              <a:t>sistem</a:t>
            </a:r>
            <a:r>
              <a:rPr lang="en-GB" sz="1300" dirty="0"/>
              <a:t> energetic </a:t>
            </a:r>
            <a:r>
              <a:rPr lang="en-GB" sz="1300" dirty="0" err="1"/>
              <a:t>durabil</a:t>
            </a:r>
            <a:r>
              <a:rPr lang="en-GB" sz="1300" dirty="0"/>
              <a:t>. </a:t>
            </a:r>
          </a:p>
          <a:p>
            <a:pPr marL="0" indent="0" algn="just">
              <a:buNone/>
            </a:pPr>
            <a:r>
              <a:rPr lang="en-GB" sz="1300" b="1" dirty="0" err="1"/>
              <a:t>Gestionarea</a:t>
            </a:r>
            <a:r>
              <a:rPr lang="en-GB" sz="1300" b="1" dirty="0"/>
              <a:t> </a:t>
            </a:r>
            <a:r>
              <a:rPr lang="en-GB" sz="1300" b="1" dirty="0" err="1"/>
              <a:t>deșeurilor</a:t>
            </a:r>
            <a:r>
              <a:rPr lang="en-GB" sz="1300" b="1" dirty="0"/>
              <a:t> și a </a:t>
            </a:r>
            <a:r>
              <a:rPr lang="en-GB" sz="1300" b="1" dirty="0" err="1"/>
              <a:t>apelor</a:t>
            </a:r>
            <a:r>
              <a:rPr lang="en-GB" sz="1300" dirty="0"/>
              <a:t> face parte din </a:t>
            </a:r>
            <a:r>
              <a:rPr lang="en-GB" sz="1300" dirty="0" err="1"/>
              <a:t>sistemul</a:t>
            </a:r>
            <a:r>
              <a:rPr lang="en-GB" sz="1300" dirty="0"/>
              <a:t> energetic local, de </a:t>
            </a:r>
            <a:r>
              <a:rPr lang="en-GB" sz="1300" dirty="0" err="1"/>
              <a:t>exemplu</a:t>
            </a:r>
            <a:r>
              <a:rPr lang="en-GB" sz="1300" dirty="0"/>
              <a:t> </a:t>
            </a:r>
            <a:r>
              <a:rPr lang="en-GB" sz="1300" dirty="0" err="1"/>
              <a:t>producția</a:t>
            </a:r>
            <a:r>
              <a:rPr lang="en-GB" sz="1300" dirty="0"/>
              <a:t> de </a:t>
            </a:r>
            <a:r>
              <a:rPr lang="en-GB" sz="1300" dirty="0" err="1"/>
              <a:t>biogaz</a:t>
            </a:r>
            <a:r>
              <a:rPr lang="en-GB" sz="1300" dirty="0"/>
              <a:t> (de </a:t>
            </a:r>
            <a:r>
              <a:rPr lang="en-GB" sz="1300" dirty="0" err="1"/>
              <a:t>exemplu</a:t>
            </a:r>
            <a:r>
              <a:rPr lang="en-GB" sz="1300" dirty="0"/>
              <a:t>, din </a:t>
            </a:r>
            <a:r>
              <a:rPr lang="en-GB" sz="1300" dirty="0" err="1"/>
              <a:t>depozitele</a:t>
            </a:r>
            <a:r>
              <a:rPr lang="en-GB" sz="1300" dirty="0"/>
              <a:t> de </a:t>
            </a:r>
            <a:r>
              <a:rPr lang="en-GB" sz="1300" dirty="0" err="1"/>
              <a:t>deșeuri</a:t>
            </a:r>
            <a:r>
              <a:rPr lang="en-GB" sz="1300" dirty="0"/>
              <a:t>) </a:t>
            </a:r>
            <a:r>
              <a:rPr lang="en-GB" sz="1300" dirty="0" err="1"/>
              <a:t>sau</a:t>
            </a:r>
            <a:r>
              <a:rPr lang="en-GB" sz="1300" dirty="0"/>
              <a:t> </a:t>
            </a:r>
            <a:r>
              <a:rPr lang="en-GB" sz="1300" dirty="0" err="1"/>
              <a:t>utilizarea</a:t>
            </a:r>
            <a:r>
              <a:rPr lang="en-GB" sz="1300" dirty="0"/>
              <a:t> </a:t>
            </a:r>
            <a:r>
              <a:rPr lang="en-GB" sz="1300" dirty="0" err="1"/>
              <a:t>căldurii</a:t>
            </a:r>
            <a:r>
              <a:rPr lang="en-GB" sz="1300" dirty="0"/>
              <a:t> </a:t>
            </a:r>
            <a:r>
              <a:rPr lang="en-GB" sz="1300" dirty="0" err="1"/>
              <a:t>reziduale</a:t>
            </a:r>
            <a:r>
              <a:rPr lang="en-GB" sz="1300" dirty="0"/>
              <a:t> din </a:t>
            </a:r>
            <a:r>
              <a:rPr lang="en-GB" sz="1300" dirty="0" err="1"/>
              <a:t>apele</a:t>
            </a:r>
            <a:r>
              <a:rPr lang="en-GB" sz="1300" dirty="0"/>
              <a:t> </a:t>
            </a:r>
            <a:r>
              <a:rPr lang="en-GB" sz="1300" dirty="0" err="1"/>
              <a:t>uzate</a:t>
            </a:r>
            <a:r>
              <a:rPr lang="en-GB" sz="1300" dirty="0"/>
              <a:t>. De </a:t>
            </a:r>
            <a:r>
              <a:rPr lang="en-GB" sz="1300" dirty="0" err="1"/>
              <a:t>asemenea</a:t>
            </a:r>
            <a:r>
              <a:rPr lang="en-GB" sz="1300" dirty="0"/>
              <a:t>, </a:t>
            </a:r>
            <a:r>
              <a:rPr lang="en-GB" sz="1300" dirty="0" err="1"/>
              <a:t>acțiunile</a:t>
            </a:r>
            <a:r>
              <a:rPr lang="en-GB" sz="1300" dirty="0"/>
              <a:t> </a:t>
            </a:r>
            <a:r>
              <a:rPr lang="en-GB" sz="1300" dirty="0" err="1"/>
              <a:t>ar</a:t>
            </a:r>
            <a:r>
              <a:rPr lang="en-GB" sz="1300" dirty="0"/>
              <a:t> </a:t>
            </a:r>
            <a:r>
              <a:rPr lang="en-GB" sz="1300" dirty="0" err="1"/>
              <a:t>trebui</a:t>
            </a:r>
            <a:r>
              <a:rPr lang="en-GB" sz="1300" dirty="0"/>
              <a:t> </a:t>
            </a:r>
            <a:r>
              <a:rPr lang="en-GB" sz="1300" dirty="0" err="1"/>
              <a:t>să</a:t>
            </a:r>
            <a:r>
              <a:rPr lang="en-GB" sz="1300" dirty="0"/>
              <a:t> </a:t>
            </a:r>
            <a:r>
              <a:rPr lang="en-GB" sz="1300" dirty="0" err="1"/>
              <a:t>promoveze</a:t>
            </a:r>
            <a:r>
              <a:rPr lang="en-GB" sz="1300" dirty="0"/>
              <a:t> </a:t>
            </a:r>
            <a:r>
              <a:rPr lang="en-GB" sz="1300" dirty="0" err="1"/>
              <a:t>minimizarea</a:t>
            </a:r>
            <a:r>
              <a:rPr lang="en-GB" sz="1300" dirty="0"/>
              <a:t> </a:t>
            </a:r>
            <a:r>
              <a:rPr lang="en-GB" sz="1300" dirty="0" err="1"/>
              <a:t>producției</a:t>
            </a:r>
            <a:r>
              <a:rPr lang="en-GB" sz="1300" dirty="0"/>
              <a:t> de </a:t>
            </a:r>
            <a:r>
              <a:rPr lang="en-GB" sz="1300" dirty="0" err="1"/>
              <a:t>deșeuri</a:t>
            </a:r>
            <a:r>
              <a:rPr lang="en-GB" sz="1300" dirty="0"/>
              <a:t> și a </a:t>
            </a:r>
            <a:r>
              <a:rPr lang="en-GB" sz="1300" dirty="0" err="1"/>
              <a:t>utilizării</a:t>
            </a:r>
            <a:r>
              <a:rPr lang="en-GB" sz="1300" dirty="0"/>
              <a:t> </a:t>
            </a:r>
            <a:r>
              <a:rPr lang="en-GB" sz="1300" dirty="0" err="1"/>
              <a:t>apei</a:t>
            </a:r>
            <a:r>
              <a:rPr lang="en-GB" sz="1300" dirty="0"/>
              <a:t>, </a:t>
            </a:r>
            <a:r>
              <a:rPr lang="en-GB" sz="1300" dirty="0" err="1"/>
              <a:t>deoarece</a:t>
            </a:r>
            <a:r>
              <a:rPr lang="en-GB" sz="1300" dirty="0"/>
              <a:t> </a:t>
            </a:r>
            <a:r>
              <a:rPr lang="en-GB" sz="1300" dirty="0" err="1"/>
              <a:t>va</a:t>
            </a:r>
            <a:r>
              <a:rPr lang="en-GB" sz="1300" dirty="0"/>
              <a:t> </a:t>
            </a:r>
            <a:r>
              <a:rPr lang="en-GB" sz="1300" dirty="0" err="1"/>
              <a:t>scădea</a:t>
            </a:r>
            <a:r>
              <a:rPr lang="en-GB" sz="1300" dirty="0"/>
              <a:t> </a:t>
            </a:r>
            <a:r>
              <a:rPr lang="en-GB" sz="1300" dirty="0" err="1"/>
              <a:t>cererea</a:t>
            </a:r>
            <a:r>
              <a:rPr lang="en-GB" sz="1300" dirty="0"/>
              <a:t> de </a:t>
            </a:r>
            <a:r>
              <a:rPr lang="en-GB" sz="1300" dirty="0" err="1"/>
              <a:t>energie</a:t>
            </a:r>
            <a:r>
              <a:rPr lang="en-GB" sz="1300" dirty="0"/>
              <a:t> </a:t>
            </a:r>
            <a:r>
              <a:rPr lang="en-GB" sz="1300" dirty="0" err="1"/>
              <a:t>în</a:t>
            </a:r>
            <a:r>
              <a:rPr lang="en-GB" sz="1300" dirty="0"/>
              <a:t> </a:t>
            </a:r>
            <a:r>
              <a:rPr lang="en-GB" sz="1300" dirty="0" err="1"/>
              <a:t>aceste</a:t>
            </a:r>
            <a:r>
              <a:rPr lang="en-GB" sz="1300" dirty="0"/>
              <a:t> </a:t>
            </a:r>
            <a:r>
              <a:rPr lang="en-GB" sz="1300" dirty="0" err="1"/>
              <a:t>sisteme</a:t>
            </a:r>
            <a:r>
              <a:rPr lang="en-GB" sz="1300" dirty="0"/>
              <a:t>. De </a:t>
            </a:r>
            <a:r>
              <a:rPr lang="en-GB" sz="1300" dirty="0" err="1"/>
              <a:t>asemenea</a:t>
            </a:r>
            <a:r>
              <a:rPr lang="en-GB" sz="1300" dirty="0"/>
              <a:t>, </a:t>
            </a:r>
            <a:r>
              <a:rPr lang="en-GB" sz="1300" dirty="0" err="1"/>
              <a:t>ar</a:t>
            </a:r>
            <a:r>
              <a:rPr lang="en-GB" sz="1300" dirty="0"/>
              <a:t> </a:t>
            </a:r>
            <a:r>
              <a:rPr lang="en-GB" sz="1300" dirty="0" err="1"/>
              <a:t>trebui</a:t>
            </a:r>
            <a:r>
              <a:rPr lang="en-GB" sz="1300" dirty="0"/>
              <a:t> </a:t>
            </a:r>
            <a:r>
              <a:rPr lang="en-GB" sz="1300" dirty="0" err="1"/>
              <a:t>sprijinită</a:t>
            </a:r>
            <a:r>
              <a:rPr lang="en-GB" sz="1300" dirty="0"/>
              <a:t> </a:t>
            </a:r>
            <a:r>
              <a:rPr lang="en-GB" sz="1300" dirty="0" err="1"/>
              <a:t>integrarea</a:t>
            </a:r>
            <a:r>
              <a:rPr lang="en-GB" sz="1300" dirty="0"/>
              <a:t> </a:t>
            </a:r>
            <a:r>
              <a:rPr lang="en-GB" sz="1300" dirty="0" err="1"/>
              <a:t>surselor</a:t>
            </a:r>
            <a:r>
              <a:rPr lang="en-GB" sz="1300" dirty="0"/>
              <a:t> </a:t>
            </a:r>
            <a:r>
              <a:rPr lang="en-GB" sz="1300" dirty="0" err="1"/>
              <a:t>regenerabile</a:t>
            </a:r>
            <a:r>
              <a:rPr lang="en-GB" sz="1300" dirty="0"/>
              <a:t> de </a:t>
            </a:r>
            <a:r>
              <a:rPr lang="en-GB" sz="1300" dirty="0" err="1"/>
              <a:t>energie</a:t>
            </a:r>
            <a:r>
              <a:rPr lang="en-GB" sz="1300" dirty="0"/>
              <a:t>. </a:t>
            </a:r>
          </a:p>
          <a:p>
            <a:pPr marL="0" indent="0" algn="just">
              <a:buNone/>
            </a:pPr>
            <a:r>
              <a:rPr lang="en-GB" sz="1300" dirty="0" err="1"/>
              <a:t>Sursa</a:t>
            </a:r>
            <a:r>
              <a:rPr lang="en-GB" sz="1300" dirty="0"/>
              <a:t>: </a:t>
            </a:r>
            <a:r>
              <a:rPr lang="en-GB" sz="1300" dirty="0" err="1"/>
              <a:t>Ghid</a:t>
            </a:r>
            <a:r>
              <a:rPr lang="en-GB" sz="1300" dirty="0"/>
              <a:t> </a:t>
            </a:r>
            <a:r>
              <a:rPr lang="en-GB" sz="1300" dirty="0" err="1"/>
              <a:t>privind</a:t>
            </a:r>
            <a:r>
              <a:rPr lang="en-GB" sz="1300" dirty="0"/>
              <a:t> </a:t>
            </a:r>
            <a:r>
              <a:rPr lang="en-GB" sz="1300" dirty="0" err="1"/>
              <a:t>dezvoltarea</a:t>
            </a:r>
            <a:r>
              <a:rPr lang="en-GB" sz="1300" dirty="0"/>
              <a:t> </a:t>
            </a:r>
            <a:r>
              <a:rPr lang="en-GB" sz="1300" dirty="0" err="1"/>
              <a:t>unui</a:t>
            </a:r>
            <a:r>
              <a:rPr lang="en-GB" sz="1300" dirty="0"/>
              <a:t> </a:t>
            </a:r>
            <a:r>
              <a:rPr lang="ro-RO" sz="1300" dirty="0" smtClean="0"/>
              <a:t>PAEDC</a:t>
            </a:r>
            <a:endParaRPr lang="en-GB" sz="1300" dirty="0"/>
          </a:p>
          <a:p>
            <a:pPr marL="0" indent="0" algn="just">
              <a:buNone/>
            </a:pPr>
            <a:endParaRPr lang="en-GB" sz="1300" dirty="0"/>
          </a:p>
        </p:txBody>
      </p:sp>
      <p:pic>
        <p:nvPicPr>
          <p:cNvPr id="6" name="Bildobjekt 5" descr="En bild som visar himmel, utomhus, föremål utomhus&#10;&#10;Automatiskt genererad beskrivning">
            <a:extLst>
              <a:ext uri="{FF2B5EF4-FFF2-40B4-BE49-F238E27FC236}">
                <a16:creationId xmlns:a16="http://schemas.microsoft.com/office/drawing/2014/main" xmlns="" id="{4B4794F0-A0E5-4D1E-8E28-A6D6187F1461}"/>
              </a:ext>
            </a:extLst>
          </p:cNvPr>
          <p:cNvPicPr>
            <a:picLocks noChangeAspect="1"/>
          </p:cNvPicPr>
          <p:nvPr/>
        </p:nvPicPr>
        <p:blipFill rotWithShape="1">
          <a:blip r:embed="rId2">
            <a:extLst>
              <a:ext uri="{28A0092B-C50C-407E-A947-70E740481C1C}">
                <a14:useLocalDpi xmlns:a14="http://schemas.microsoft.com/office/drawing/2010/main" val="0"/>
              </a:ext>
            </a:extLst>
          </a:blip>
          <a:srcRect l="29617" r="8936"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ubrik 1">
            <a:extLst>
              <a:ext uri="{FF2B5EF4-FFF2-40B4-BE49-F238E27FC236}">
                <a16:creationId xmlns:a16="http://schemas.microsoft.com/office/drawing/2014/main" xmlns="" id="{5909C342-3C8D-409F-B870-0CE60EA48D58}"/>
              </a:ext>
            </a:extLst>
          </p:cNvPr>
          <p:cNvSpPr txBox="1">
            <a:spLocks/>
          </p:cNvSpPr>
          <p:nvPr/>
        </p:nvSpPr>
        <p:spPr>
          <a:xfrm>
            <a:off x="432971" y="225059"/>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o-RO" sz="3200" dirty="0" smtClean="0"/>
              <a:t>Acțiuni pentru atenuare sector după sector</a:t>
            </a:r>
            <a:r>
              <a:rPr lang="en-GB" sz="3700" dirty="0" smtClean="0"/>
              <a:t/>
            </a:r>
            <a:br>
              <a:rPr lang="en-GB" sz="3700" dirty="0" smtClean="0"/>
            </a:br>
            <a:r>
              <a:rPr lang="en-GB" sz="2400" dirty="0" smtClean="0"/>
              <a:t>-</a:t>
            </a:r>
            <a:r>
              <a:rPr lang="ro-RO" sz="2400" dirty="0" smtClean="0"/>
              <a:t> Producția locală de energie și sursele regenerabile de energie</a:t>
            </a:r>
            <a:endParaRPr lang="en-GB" sz="2400" dirty="0"/>
          </a:p>
        </p:txBody>
      </p:sp>
    </p:spTree>
    <p:extLst>
      <p:ext uri="{BB962C8B-B14F-4D97-AF65-F5344CB8AC3E}">
        <p14:creationId xmlns:p14="http://schemas.microsoft.com/office/powerpoint/2010/main" val="2444561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xmlns="" id="{5909C342-3C8D-409F-B870-0CE60EA48D58}"/>
              </a:ext>
            </a:extLst>
          </p:cNvPr>
          <p:cNvSpPr>
            <a:spLocks noGrp="1"/>
          </p:cNvSpPr>
          <p:nvPr>
            <p:ph type="title"/>
          </p:nvPr>
        </p:nvSpPr>
        <p:spPr>
          <a:xfrm>
            <a:off x="838200" y="327025"/>
            <a:ext cx="10515600" cy="1325563"/>
          </a:xfrm>
        </p:spPr>
        <p:txBody>
          <a:bodyPr>
            <a:normAutofit/>
          </a:bodyPr>
          <a:lstStyle/>
          <a:p>
            <a:r>
              <a:rPr lang="ro-RO" sz="3200" dirty="0" smtClean="0"/>
              <a:t>Acțiuni pentru atenuare sector după sector</a:t>
            </a:r>
            <a:br>
              <a:rPr lang="ro-RO" sz="3200" dirty="0" smtClean="0"/>
            </a:br>
            <a:r>
              <a:rPr lang="en-GB" sz="2400" dirty="0" smtClean="0"/>
              <a:t>- </a:t>
            </a:r>
            <a:r>
              <a:rPr lang="ro-RO" sz="2400" dirty="0" smtClean="0"/>
              <a:t>Alte zone</a:t>
            </a:r>
            <a:endParaRPr lang="en-GB" sz="2400" dirty="0"/>
          </a:p>
        </p:txBody>
      </p:sp>
      <p:sp>
        <p:nvSpPr>
          <p:cNvPr id="3" name="Platshållare för innehåll 2">
            <a:extLst>
              <a:ext uri="{FF2B5EF4-FFF2-40B4-BE49-F238E27FC236}">
                <a16:creationId xmlns:a16="http://schemas.microsoft.com/office/drawing/2014/main" xmlns="" id="{97A0DC8A-F819-4D51-ACFF-A2F5996C25C7}"/>
              </a:ext>
            </a:extLst>
          </p:cNvPr>
          <p:cNvSpPr>
            <a:spLocks noGrp="1"/>
          </p:cNvSpPr>
          <p:nvPr>
            <p:ph idx="1"/>
          </p:nvPr>
        </p:nvSpPr>
        <p:spPr>
          <a:xfrm>
            <a:off x="838200" y="1825625"/>
            <a:ext cx="3797807" cy="4351338"/>
          </a:xfrm>
        </p:spPr>
        <p:txBody>
          <a:bodyPr>
            <a:normAutofit lnSpcReduction="10000"/>
          </a:bodyPr>
          <a:lstStyle/>
          <a:p>
            <a:pPr marL="0" indent="0" algn="just">
              <a:buNone/>
            </a:pPr>
            <a:r>
              <a:rPr lang="en-GB" sz="1400" dirty="0" err="1"/>
              <a:t>Economisirea</a:t>
            </a:r>
            <a:r>
              <a:rPr lang="en-GB" sz="1400" dirty="0"/>
              <a:t> </a:t>
            </a:r>
            <a:r>
              <a:rPr lang="en-GB" sz="1400" dirty="0" err="1"/>
              <a:t>energiei</a:t>
            </a:r>
            <a:r>
              <a:rPr lang="en-GB" sz="1400" dirty="0"/>
              <a:t> </a:t>
            </a:r>
            <a:r>
              <a:rPr lang="en-GB" sz="1400" dirty="0" err="1"/>
              <a:t>în</a:t>
            </a:r>
            <a:r>
              <a:rPr lang="en-GB" sz="1400" dirty="0"/>
              <a:t> </a:t>
            </a:r>
            <a:r>
              <a:rPr lang="en-GB" sz="1400" dirty="0" err="1"/>
              <a:t>scopuri</a:t>
            </a:r>
            <a:r>
              <a:rPr lang="en-GB" sz="1400" dirty="0"/>
              <a:t> </a:t>
            </a:r>
            <a:r>
              <a:rPr lang="en-GB" sz="1400" b="1" dirty="0"/>
              <a:t>de </a:t>
            </a:r>
            <a:r>
              <a:rPr lang="en-GB" sz="1400" b="1" dirty="0" err="1"/>
              <a:t>iluminare</a:t>
            </a:r>
            <a:r>
              <a:rPr lang="en-GB" sz="1400" b="1" dirty="0"/>
              <a:t> </a:t>
            </a:r>
            <a:r>
              <a:rPr lang="en-GB" sz="1400" b="1" dirty="0" err="1"/>
              <a:t>în</a:t>
            </a:r>
            <a:r>
              <a:rPr lang="en-GB" sz="1400" b="1" dirty="0"/>
              <a:t> </a:t>
            </a:r>
            <a:r>
              <a:rPr lang="en-GB" sz="1400" b="1" dirty="0" err="1"/>
              <a:t>aer</a:t>
            </a:r>
            <a:r>
              <a:rPr lang="en-GB" sz="1400" b="1" dirty="0"/>
              <a:t> liber </a:t>
            </a:r>
            <a:r>
              <a:rPr lang="en-GB" sz="1400" dirty="0" err="1"/>
              <a:t>este</a:t>
            </a:r>
            <a:r>
              <a:rPr lang="en-GB" sz="1400" dirty="0"/>
              <a:t> un alt </a:t>
            </a:r>
            <a:r>
              <a:rPr lang="en-GB" sz="1400" dirty="0" err="1"/>
              <a:t>domeniu</a:t>
            </a:r>
            <a:r>
              <a:rPr lang="en-GB" sz="1400" dirty="0"/>
              <a:t> </a:t>
            </a:r>
            <a:r>
              <a:rPr lang="en-GB" sz="1400" dirty="0" err="1"/>
              <a:t>în</a:t>
            </a:r>
            <a:r>
              <a:rPr lang="en-GB" sz="1400" dirty="0"/>
              <a:t> care </a:t>
            </a:r>
            <a:r>
              <a:rPr lang="en-GB" sz="1400" dirty="0" err="1"/>
              <a:t>autoritățile</a:t>
            </a:r>
            <a:r>
              <a:rPr lang="en-GB" sz="1400" dirty="0"/>
              <a:t> locale pot </a:t>
            </a:r>
            <a:r>
              <a:rPr lang="en-GB" sz="1400" dirty="0" err="1"/>
              <a:t>ținti</a:t>
            </a:r>
            <a:r>
              <a:rPr lang="en-GB" sz="1400" dirty="0"/>
              <a:t> </a:t>
            </a:r>
            <a:r>
              <a:rPr lang="en-GB" sz="1400" dirty="0" err="1"/>
              <a:t>măsuri</a:t>
            </a:r>
            <a:r>
              <a:rPr lang="en-GB" sz="1400" dirty="0"/>
              <a:t> </a:t>
            </a:r>
            <a:r>
              <a:rPr lang="en-GB" sz="1400" dirty="0" err="1" smtClean="0"/>
              <a:t>spre</a:t>
            </a:r>
            <a:r>
              <a:rPr lang="ro-RO" sz="1400" dirty="0" smtClean="0"/>
              <a:t> eficientizare</a:t>
            </a:r>
            <a:r>
              <a:rPr lang="en-GB" sz="1400" dirty="0" smtClean="0"/>
              <a:t>. </a:t>
            </a:r>
            <a:r>
              <a:rPr lang="en-GB" sz="1400" dirty="0" err="1"/>
              <a:t>Cele</a:t>
            </a:r>
            <a:r>
              <a:rPr lang="en-GB" sz="1400" dirty="0"/>
              <a:t> </a:t>
            </a:r>
            <a:r>
              <a:rPr lang="en-GB" sz="1400" dirty="0" err="1"/>
              <a:t>mai</a:t>
            </a:r>
            <a:r>
              <a:rPr lang="en-GB" sz="1400" dirty="0"/>
              <a:t> </a:t>
            </a:r>
            <a:r>
              <a:rPr lang="en-GB" sz="1400" dirty="0" err="1"/>
              <a:t>multe</a:t>
            </a:r>
            <a:r>
              <a:rPr lang="en-GB" sz="1400" dirty="0"/>
              <a:t> </a:t>
            </a:r>
            <a:r>
              <a:rPr lang="en-GB" sz="1400" dirty="0" err="1"/>
              <a:t>economii</a:t>
            </a:r>
            <a:r>
              <a:rPr lang="en-GB" sz="1400" dirty="0"/>
              <a:t> </a:t>
            </a:r>
            <a:r>
              <a:rPr lang="en-GB" sz="1400" dirty="0" err="1"/>
              <a:t>sunt</a:t>
            </a:r>
            <a:r>
              <a:rPr lang="en-GB" sz="1400" dirty="0"/>
              <a:t> </a:t>
            </a:r>
            <a:r>
              <a:rPr lang="en-GB" sz="1400" dirty="0" err="1"/>
              <a:t>câștigate</a:t>
            </a:r>
            <a:r>
              <a:rPr lang="en-GB" sz="1400" dirty="0"/>
              <a:t> </a:t>
            </a:r>
            <a:r>
              <a:rPr lang="en-GB" sz="1400" dirty="0" err="1"/>
              <a:t>prin</a:t>
            </a:r>
            <a:r>
              <a:rPr lang="en-GB" sz="1400" dirty="0"/>
              <a:t> </a:t>
            </a:r>
            <a:r>
              <a:rPr lang="en-GB" sz="1400" dirty="0" err="1"/>
              <a:t>schimbarea</a:t>
            </a:r>
            <a:r>
              <a:rPr lang="en-GB" sz="1400" dirty="0"/>
              <a:t> la </a:t>
            </a:r>
            <a:r>
              <a:rPr lang="en-GB" sz="1400" dirty="0" err="1"/>
              <a:t>lămpi</a:t>
            </a:r>
            <a:r>
              <a:rPr lang="en-GB" sz="1400" dirty="0"/>
              <a:t> </a:t>
            </a:r>
            <a:r>
              <a:rPr lang="en-GB" sz="1400" dirty="0" err="1"/>
              <a:t>eficiente</a:t>
            </a:r>
            <a:r>
              <a:rPr lang="en-GB" sz="1400" dirty="0"/>
              <a:t> din </a:t>
            </a:r>
            <a:r>
              <a:rPr lang="en-GB" sz="1400" dirty="0" err="1"/>
              <a:t>punct</a:t>
            </a:r>
            <a:r>
              <a:rPr lang="en-GB" sz="1400" dirty="0"/>
              <a:t> de </a:t>
            </a:r>
            <a:r>
              <a:rPr lang="en-GB" sz="1400" dirty="0" err="1"/>
              <a:t>vedere</a:t>
            </a:r>
            <a:r>
              <a:rPr lang="en-GB" sz="1400" dirty="0"/>
              <a:t> energetic și </a:t>
            </a:r>
            <a:r>
              <a:rPr lang="en-GB" sz="1400" dirty="0" err="1"/>
              <a:t>durabil</a:t>
            </a:r>
            <a:r>
              <a:rPr lang="en-GB" sz="1400" dirty="0"/>
              <a:t> </a:t>
            </a:r>
            <a:r>
              <a:rPr lang="en-GB" sz="1400" dirty="0" smtClean="0"/>
              <a:t>pentru</a:t>
            </a:r>
            <a:r>
              <a:rPr lang="ro-RO" sz="1400" dirty="0" smtClean="0"/>
              <a:t> infrastructură și</a:t>
            </a:r>
            <a:r>
              <a:rPr lang="ro-RO" sz="1400" dirty="0"/>
              <a:t> </a:t>
            </a:r>
            <a:r>
              <a:rPr lang="en-GB" sz="1400" dirty="0" err="1" smtClean="0"/>
              <a:t>iluminat</a:t>
            </a:r>
            <a:r>
              <a:rPr lang="ro-RO" sz="1400" dirty="0" smtClean="0"/>
              <a:t>ul</a:t>
            </a:r>
            <a:r>
              <a:rPr lang="en-GB" sz="1400" dirty="0" smtClean="0"/>
              <a:t> public, </a:t>
            </a:r>
            <a:r>
              <a:rPr lang="en-GB" sz="1400" dirty="0" err="1"/>
              <a:t>dar</a:t>
            </a:r>
            <a:r>
              <a:rPr lang="en-GB" sz="1400" dirty="0"/>
              <a:t> </a:t>
            </a:r>
            <a:r>
              <a:rPr lang="en-GB" sz="1400" dirty="0" err="1"/>
              <a:t>măsurile</a:t>
            </a:r>
            <a:r>
              <a:rPr lang="en-GB" sz="1400" dirty="0"/>
              <a:t> pot include, de </a:t>
            </a:r>
            <a:r>
              <a:rPr lang="en-GB" sz="1400" dirty="0" err="1"/>
              <a:t>asemenea</a:t>
            </a:r>
            <a:r>
              <a:rPr lang="en-GB" sz="1400" dirty="0"/>
              <a:t>, </a:t>
            </a:r>
            <a:r>
              <a:rPr lang="en-GB" sz="1400" dirty="0" err="1"/>
              <a:t>instalarea</a:t>
            </a:r>
            <a:r>
              <a:rPr lang="en-GB" sz="1400" dirty="0"/>
              <a:t> </a:t>
            </a:r>
            <a:r>
              <a:rPr lang="en-GB" sz="1400" dirty="0" err="1"/>
              <a:t>tehnicilor</a:t>
            </a:r>
            <a:r>
              <a:rPr lang="en-GB" sz="1400" dirty="0"/>
              <a:t> de control al </a:t>
            </a:r>
            <a:r>
              <a:rPr lang="en-GB" sz="1400" dirty="0" err="1"/>
              <a:t>iluminatului</a:t>
            </a:r>
            <a:r>
              <a:rPr lang="en-GB" sz="1400" dirty="0"/>
              <a:t>. </a:t>
            </a:r>
            <a:r>
              <a:rPr lang="en-GB" sz="1400" dirty="0" err="1"/>
              <a:t>Lămpile</a:t>
            </a:r>
            <a:r>
              <a:rPr lang="en-GB" sz="1400" dirty="0"/>
              <a:t> cu </a:t>
            </a:r>
            <a:r>
              <a:rPr lang="en-GB" sz="1400" dirty="0" err="1"/>
              <a:t>durată</a:t>
            </a:r>
            <a:r>
              <a:rPr lang="en-GB" sz="1400" dirty="0"/>
              <a:t> </a:t>
            </a:r>
            <a:r>
              <a:rPr lang="en-GB" sz="1400" dirty="0" err="1"/>
              <a:t>lungă</a:t>
            </a:r>
            <a:r>
              <a:rPr lang="en-GB" sz="1400" dirty="0"/>
              <a:t> de </a:t>
            </a:r>
            <a:r>
              <a:rPr lang="en-GB" sz="1400" dirty="0" err="1"/>
              <a:t>viață</a:t>
            </a:r>
            <a:r>
              <a:rPr lang="en-GB" sz="1400" dirty="0"/>
              <a:t> </a:t>
            </a:r>
            <a:r>
              <a:rPr lang="en-GB" sz="1400" dirty="0" err="1"/>
              <a:t>înseamnă</a:t>
            </a:r>
            <a:r>
              <a:rPr lang="en-GB" sz="1400" dirty="0"/>
              <a:t> </a:t>
            </a:r>
            <a:r>
              <a:rPr lang="en-GB" sz="1400" dirty="0" err="1"/>
              <a:t>întreținere</a:t>
            </a:r>
            <a:r>
              <a:rPr lang="en-GB" sz="1400" dirty="0"/>
              <a:t> </a:t>
            </a:r>
            <a:r>
              <a:rPr lang="en-GB" sz="1400" dirty="0" err="1"/>
              <a:t>redusă</a:t>
            </a:r>
            <a:r>
              <a:rPr lang="en-GB" sz="1400" dirty="0"/>
              <a:t>, de </a:t>
            </a:r>
            <a:r>
              <a:rPr lang="en-GB" sz="1400" dirty="0" err="1"/>
              <a:t>asemenea</a:t>
            </a:r>
            <a:r>
              <a:rPr lang="en-GB" sz="1400" dirty="0"/>
              <a:t>. </a:t>
            </a:r>
          </a:p>
          <a:p>
            <a:pPr marL="0" indent="0" algn="just">
              <a:buNone/>
            </a:pPr>
            <a:r>
              <a:rPr lang="en-GB" sz="1400" b="1" dirty="0" err="1"/>
              <a:t>Planificarea</a:t>
            </a:r>
            <a:r>
              <a:rPr lang="en-GB" sz="1400" b="1" dirty="0"/>
              <a:t> </a:t>
            </a:r>
            <a:r>
              <a:rPr lang="en-GB" sz="1400" b="1" dirty="0" err="1"/>
              <a:t>urbană</a:t>
            </a:r>
            <a:r>
              <a:rPr lang="en-GB" sz="1400" b="1" dirty="0"/>
              <a:t> și </a:t>
            </a:r>
            <a:r>
              <a:rPr lang="en-GB" sz="1400" b="1" dirty="0" err="1"/>
              <a:t>utilizarea</a:t>
            </a:r>
            <a:r>
              <a:rPr lang="en-GB" sz="1400" b="1" dirty="0"/>
              <a:t> terenurilor </a:t>
            </a:r>
            <a:r>
              <a:rPr lang="en-GB" sz="1400" dirty="0"/>
              <a:t>are un </a:t>
            </a:r>
            <a:r>
              <a:rPr lang="en-GB" sz="1400" dirty="0" err="1"/>
              <a:t>rol</a:t>
            </a:r>
            <a:r>
              <a:rPr lang="en-GB" sz="1400" dirty="0"/>
              <a:t> </a:t>
            </a:r>
            <a:r>
              <a:rPr lang="en-GB" sz="1400" dirty="0" err="1"/>
              <a:t>în</a:t>
            </a:r>
            <a:r>
              <a:rPr lang="en-GB" sz="1400" dirty="0"/>
              <a:t> </a:t>
            </a:r>
            <a:r>
              <a:rPr lang="en-GB" sz="1400" dirty="0" err="1"/>
              <a:t>abordarea</a:t>
            </a:r>
            <a:r>
              <a:rPr lang="en-GB" sz="1400" dirty="0"/>
              <a:t> </a:t>
            </a:r>
            <a:r>
              <a:rPr lang="en-GB" sz="1400" dirty="0" err="1"/>
              <a:t>schimbărilor</a:t>
            </a:r>
            <a:r>
              <a:rPr lang="en-GB" sz="1400" dirty="0"/>
              <a:t> </a:t>
            </a:r>
            <a:r>
              <a:rPr lang="en-GB" sz="1400" dirty="0" err="1"/>
              <a:t>climatice</a:t>
            </a:r>
            <a:r>
              <a:rPr lang="en-GB" sz="1400" dirty="0"/>
              <a:t>, </a:t>
            </a:r>
            <a:r>
              <a:rPr lang="en-GB" sz="1400" dirty="0" err="1"/>
              <a:t>deoarece</a:t>
            </a:r>
            <a:r>
              <a:rPr lang="en-GB" sz="1400" dirty="0"/>
              <a:t> </a:t>
            </a:r>
            <a:r>
              <a:rPr lang="en-GB" sz="1400" dirty="0" err="1"/>
              <a:t>poate</a:t>
            </a:r>
            <a:r>
              <a:rPr lang="en-GB" sz="1400" dirty="0"/>
              <a:t> </a:t>
            </a:r>
            <a:r>
              <a:rPr lang="en-GB" sz="1400" dirty="0" err="1"/>
              <a:t>lua</a:t>
            </a:r>
            <a:r>
              <a:rPr lang="en-GB" sz="1400" dirty="0"/>
              <a:t> o </a:t>
            </a:r>
            <a:r>
              <a:rPr lang="en-GB" sz="1400" dirty="0" err="1"/>
              <a:t>abordare</a:t>
            </a:r>
            <a:r>
              <a:rPr lang="en-GB" sz="1400" dirty="0"/>
              <a:t> </a:t>
            </a:r>
            <a:r>
              <a:rPr lang="en-GB" sz="1400" dirty="0" err="1"/>
              <a:t>holistică</a:t>
            </a:r>
            <a:r>
              <a:rPr lang="en-GB" sz="1400" dirty="0"/>
              <a:t> </a:t>
            </a:r>
            <a:r>
              <a:rPr lang="en-GB" sz="1400" dirty="0" err="1"/>
              <a:t>în</a:t>
            </a:r>
            <a:r>
              <a:rPr lang="en-GB" sz="1400" dirty="0"/>
              <a:t> </a:t>
            </a:r>
            <a:r>
              <a:rPr lang="en-GB" sz="1400" dirty="0" err="1"/>
              <a:t>direcția</a:t>
            </a:r>
            <a:r>
              <a:rPr lang="en-GB" sz="1400" dirty="0"/>
              <a:t> </a:t>
            </a:r>
            <a:r>
              <a:rPr lang="en-GB" sz="1400" dirty="0" err="1"/>
              <a:t>unui</a:t>
            </a:r>
            <a:r>
              <a:rPr lang="en-GB" sz="1400" dirty="0"/>
              <a:t> </a:t>
            </a:r>
            <a:r>
              <a:rPr lang="en-GB" sz="1400" dirty="0" err="1"/>
              <a:t>obiectiv</a:t>
            </a:r>
            <a:r>
              <a:rPr lang="en-GB" sz="1400" dirty="0"/>
              <a:t> </a:t>
            </a:r>
            <a:r>
              <a:rPr lang="en-GB" sz="1400" dirty="0" err="1"/>
              <a:t>comun</a:t>
            </a:r>
            <a:r>
              <a:rPr lang="en-GB" sz="1400" dirty="0"/>
              <a:t>, </a:t>
            </a:r>
            <a:r>
              <a:rPr lang="en-GB" sz="1400" dirty="0" err="1"/>
              <a:t>integrând</a:t>
            </a:r>
            <a:r>
              <a:rPr lang="en-GB" sz="1400" dirty="0"/>
              <a:t> </a:t>
            </a:r>
            <a:r>
              <a:rPr lang="en-GB" sz="1400" dirty="0" err="1"/>
              <a:t>mai</a:t>
            </a:r>
            <a:r>
              <a:rPr lang="en-GB" sz="1400" dirty="0"/>
              <a:t> </a:t>
            </a:r>
            <a:r>
              <a:rPr lang="en-GB" sz="1400" dirty="0" err="1"/>
              <a:t>multe</a:t>
            </a:r>
            <a:r>
              <a:rPr lang="en-GB" sz="1400" dirty="0"/>
              <a:t> </a:t>
            </a:r>
            <a:r>
              <a:rPr lang="en-GB" sz="1400" dirty="0" err="1"/>
              <a:t>domenii</a:t>
            </a:r>
            <a:r>
              <a:rPr lang="en-GB" sz="1400" dirty="0" smtClean="0"/>
              <a:t>,</a:t>
            </a:r>
            <a:r>
              <a:rPr lang="ro-RO" sz="1400" dirty="0" smtClean="0"/>
              <a:t> cum</a:t>
            </a:r>
            <a:r>
              <a:rPr lang="en-GB" sz="1400" dirty="0" smtClean="0"/>
              <a:t> </a:t>
            </a:r>
            <a:r>
              <a:rPr lang="en-GB" sz="1400" dirty="0" err="1"/>
              <a:t>ar</a:t>
            </a:r>
            <a:r>
              <a:rPr lang="en-GB" sz="1400" dirty="0"/>
              <a:t> fi </a:t>
            </a:r>
            <a:r>
              <a:rPr lang="en-GB" sz="1400" dirty="0" err="1"/>
              <a:t>transporturile</a:t>
            </a:r>
            <a:r>
              <a:rPr lang="en-GB" sz="1400" dirty="0"/>
              <a:t>, </a:t>
            </a:r>
            <a:r>
              <a:rPr lang="en-GB" sz="1400" dirty="0" err="1"/>
              <a:t>energia</a:t>
            </a:r>
            <a:r>
              <a:rPr lang="en-GB" sz="1400" dirty="0"/>
              <a:t>, </a:t>
            </a:r>
            <a:r>
              <a:rPr lang="en-GB" sz="1400" dirty="0" err="1"/>
              <a:t>clădirile</a:t>
            </a:r>
            <a:r>
              <a:rPr lang="en-GB" sz="1400" dirty="0"/>
              <a:t>, </a:t>
            </a:r>
            <a:r>
              <a:rPr lang="en-GB" sz="1400" dirty="0" err="1"/>
              <a:t>planificarea</a:t>
            </a:r>
            <a:r>
              <a:rPr lang="en-GB" sz="1400" dirty="0"/>
              <a:t>. </a:t>
            </a:r>
            <a:r>
              <a:rPr lang="en-GB" sz="1400" dirty="0" err="1"/>
              <a:t>Structura</a:t>
            </a:r>
            <a:r>
              <a:rPr lang="en-GB" sz="1400" dirty="0"/>
              <a:t> </a:t>
            </a:r>
            <a:r>
              <a:rPr lang="en-GB" sz="1400" dirty="0" err="1" smtClean="0"/>
              <a:t>vecinătă</a:t>
            </a:r>
            <a:r>
              <a:rPr lang="ro-RO" sz="1400" dirty="0" smtClean="0"/>
              <a:t>ț</a:t>
            </a:r>
            <a:r>
              <a:rPr lang="en-GB" sz="1400" dirty="0" err="1" smtClean="0"/>
              <a:t>ilor</a:t>
            </a:r>
            <a:r>
              <a:rPr lang="en-GB" sz="1400" dirty="0" smtClean="0"/>
              <a:t> </a:t>
            </a:r>
            <a:r>
              <a:rPr lang="en-GB" sz="1400" dirty="0" err="1"/>
              <a:t>afectează</a:t>
            </a:r>
            <a:r>
              <a:rPr lang="en-GB" sz="1400" dirty="0"/>
              <a:t> </a:t>
            </a:r>
            <a:r>
              <a:rPr lang="en-GB" sz="1400" dirty="0" err="1"/>
              <a:t>densitatea</a:t>
            </a:r>
            <a:r>
              <a:rPr lang="en-GB" sz="1400" dirty="0"/>
              <a:t> </a:t>
            </a:r>
            <a:r>
              <a:rPr lang="en-GB" sz="1400" dirty="0" err="1"/>
              <a:t>urbană</a:t>
            </a:r>
            <a:r>
              <a:rPr lang="en-GB" sz="1400" dirty="0"/>
              <a:t> și </a:t>
            </a:r>
            <a:r>
              <a:rPr lang="en-GB" sz="1400" dirty="0" err="1"/>
              <a:t>mobilitatea</a:t>
            </a:r>
            <a:r>
              <a:rPr lang="en-GB" sz="1400" dirty="0"/>
              <a:t>, </a:t>
            </a:r>
            <a:r>
              <a:rPr lang="en-GB" sz="1400" dirty="0" err="1"/>
              <a:t>ceea</a:t>
            </a:r>
            <a:r>
              <a:rPr lang="en-GB" sz="1400" dirty="0"/>
              <a:t> </a:t>
            </a:r>
            <a:r>
              <a:rPr lang="en-GB" sz="1400" dirty="0" err="1"/>
              <a:t>ce</a:t>
            </a:r>
            <a:r>
              <a:rPr lang="en-GB" sz="1400" dirty="0"/>
              <a:t> </a:t>
            </a:r>
            <a:r>
              <a:rPr lang="en-GB" sz="1400" dirty="0" err="1"/>
              <a:t>influențează</a:t>
            </a:r>
            <a:r>
              <a:rPr lang="en-GB" sz="1400" dirty="0"/>
              <a:t> </a:t>
            </a:r>
            <a:r>
              <a:rPr lang="en-GB" sz="1400" dirty="0" err="1"/>
              <a:t>nivelul</a:t>
            </a:r>
            <a:r>
              <a:rPr lang="en-GB" sz="1400" dirty="0"/>
              <a:t> </a:t>
            </a:r>
            <a:r>
              <a:rPr lang="en-GB" sz="1400" dirty="0" err="1"/>
              <a:t>emisiilor</a:t>
            </a:r>
            <a:r>
              <a:rPr lang="en-GB" sz="1400" dirty="0"/>
              <a:t> de CO2. </a:t>
            </a:r>
            <a:r>
              <a:rPr lang="en-GB" sz="1400" dirty="0" err="1"/>
              <a:t>Prin</a:t>
            </a:r>
            <a:r>
              <a:rPr lang="en-GB" sz="1400" dirty="0"/>
              <a:t> </a:t>
            </a:r>
            <a:r>
              <a:rPr lang="en-GB" sz="1400" dirty="0" err="1"/>
              <a:t>urmare</a:t>
            </a:r>
            <a:r>
              <a:rPr lang="en-GB" sz="1400" dirty="0"/>
              <a:t>, </a:t>
            </a:r>
            <a:r>
              <a:rPr lang="en-GB" sz="1400" dirty="0" err="1"/>
              <a:t>dezvoltarea</a:t>
            </a:r>
            <a:r>
              <a:rPr lang="en-GB" sz="1400" dirty="0"/>
              <a:t> </a:t>
            </a:r>
            <a:r>
              <a:rPr lang="en-GB" sz="1400" dirty="0" err="1"/>
              <a:t>unor</a:t>
            </a:r>
            <a:r>
              <a:rPr lang="en-GB" sz="1400" dirty="0"/>
              <a:t> </a:t>
            </a:r>
            <a:r>
              <a:rPr lang="en-GB" sz="1400" dirty="0" err="1"/>
              <a:t>districte</a:t>
            </a:r>
            <a:r>
              <a:rPr lang="en-GB" sz="1400" dirty="0"/>
              <a:t> </a:t>
            </a:r>
            <a:r>
              <a:rPr lang="en-GB" sz="1400" dirty="0" err="1"/>
              <a:t>eficiente</a:t>
            </a:r>
            <a:r>
              <a:rPr lang="en-GB" sz="1400" dirty="0"/>
              <a:t> din </a:t>
            </a:r>
            <a:r>
              <a:rPr lang="en-GB" sz="1400" dirty="0" err="1"/>
              <a:t>punct</a:t>
            </a:r>
            <a:r>
              <a:rPr lang="en-GB" sz="1400" dirty="0"/>
              <a:t> de </a:t>
            </a:r>
            <a:r>
              <a:rPr lang="en-GB" sz="1400" dirty="0" err="1"/>
              <a:t>vedere</a:t>
            </a:r>
            <a:r>
              <a:rPr lang="en-GB" sz="1400" dirty="0"/>
              <a:t> energetic </a:t>
            </a:r>
            <a:r>
              <a:rPr lang="en-GB" sz="1400" dirty="0" err="1"/>
              <a:t>impune</a:t>
            </a:r>
            <a:r>
              <a:rPr lang="en-GB" sz="1400" dirty="0"/>
              <a:t> </a:t>
            </a:r>
            <a:r>
              <a:rPr lang="en-GB" sz="1400" dirty="0" err="1"/>
              <a:t>integrarea</a:t>
            </a:r>
            <a:r>
              <a:rPr lang="en-GB" sz="1400" dirty="0"/>
              <a:t> </a:t>
            </a:r>
            <a:r>
              <a:rPr lang="en-GB" sz="1400" dirty="0" err="1"/>
              <a:t>utilizării</a:t>
            </a:r>
            <a:r>
              <a:rPr lang="en-GB" sz="1400" dirty="0"/>
              <a:t> terenurilor și a </a:t>
            </a:r>
            <a:r>
              <a:rPr lang="en-GB" sz="1400" dirty="0" err="1"/>
              <a:t>planificării</a:t>
            </a:r>
            <a:r>
              <a:rPr lang="en-GB" sz="1400" dirty="0"/>
              <a:t> </a:t>
            </a:r>
            <a:r>
              <a:rPr lang="en-GB" sz="1400" dirty="0" err="1"/>
              <a:t>transporturilor</a:t>
            </a:r>
            <a:r>
              <a:rPr lang="en-GB" sz="1400" dirty="0" smtClean="0"/>
              <a:t>.</a:t>
            </a:r>
            <a:endParaRPr lang="ro-RO" sz="1400" dirty="0" smtClean="0"/>
          </a:p>
          <a:p>
            <a:pPr marL="0" indent="0" algn="just">
              <a:buNone/>
            </a:pPr>
            <a:r>
              <a:rPr lang="en-GB" sz="1400" dirty="0" err="1"/>
              <a:t>Sursa</a:t>
            </a:r>
            <a:r>
              <a:rPr lang="en-GB" sz="1400" dirty="0"/>
              <a:t>: </a:t>
            </a:r>
            <a:r>
              <a:rPr lang="en-GB" sz="1400" dirty="0" err="1"/>
              <a:t>Ghid</a:t>
            </a:r>
            <a:r>
              <a:rPr lang="en-GB" sz="1400" dirty="0"/>
              <a:t> </a:t>
            </a:r>
            <a:r>
              <a:rPr lang="en-GB" sz="1400" dirty="0" err="1"/>
              <a:t>privind</a:t>
            </a:r>
            <a:r>
              <a:rPr lang="en-GB" sz="1400" dirty="0"/>
              <a:t> </a:t>
            </a:r>
            <a:r>
              <a:rPr lang="en-GB" sz="1400" dirty="0" err="1"/>
              <a:t>dezvoltarea</a:t>
            </a:r>
            <a:r>
              <a:rPr lang="en-GB" sz="1400" dirty="0"/>
              <a:t> </a:t>
            </a:r>
            <a:r>
              <a:rPr lang="en-GB" sz="1400" dirty="0" err="1"/>
              <a:t>unui</a:t>
            </a:r>
            <a:r>
              <a:rPr lang="en-GB" sz="1400" dirty="0"/>
              <a:t> </a:t>
            </a:r>
            <a:r>
              <a:rPr lang="ro-RO" sz="1400" dirty="0"/>
              <a:t>PAEDC</a:t>
            </a:r>
            <a:endParaRPr lang="en-GB" sz="1400" dirty="0"/>
          </a:p>
          <a:p>
            <a:pPr marL="0" indent="0" algn="just">
              <a:buNone/>
            </a:pPr>
            <a:endParaRPr lang="en-GB" sz="1400" dirty="0"/>
          </a:p>
          <a:p>
            <a:pPr marL="0" indent="0">
              <a:buNone/>
            </a:pPr>
            <a:endParaRPr lang="en-GB" sz="1400" dirty="0"/>
          </a:p>
        </p:txBody>
      </p:sp>
      <p:pic>
        <p:nvPicPr>
          <p:cNvPr id="6" name="Bildobjekt 5" descr="En bild som visar oskärpa&#10;&#10;Automatiskt genererad beskrivning">
            <a:extLst>
              <a:ext uri="{FF2B5EF4-FFF2-40B4-BE49-F238E27FC236}">
                <a16:creationId xmlns:a16="http://schemas.microsoft.com/office/drawing/2014/main" xmlns="" id="{2DBA37C8-05AE-4E9C-8238-F2ED99550D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625" b="3"/>
          <a:stretch/>
        </p:blipFill>
        <p:spPr>
          <a:xfrm>
            <a:off x="5120640" y="1904281"/>
            <a:ext cx="6233160" cy="4272681"/>
          </a:xfrm>
          <a:prstGeom prst="rect">
            <a:avLst/>
          </a:prstGeom>
        </p:spPr>
      </p:pic>
    </p:spTree>
    <p:extLst>
      <p:ext uri="{BB962C8B-B14F-4D97-AF65-F5344CB8AC3E}">
        <p14:creationId xmlns:p14="http://schemas.microsoft.com/office/powerpoint/2010/main" val="218804302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1866</Words>
  <Application>Microsoft Office PowerPoint</Application>
  <PresentationFormat>Widescreen</PresentationFormat>
  <Paragraphs>89</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Office-tema</vt:lpstr>
      <vt:lpstr>Este timpul pentru Acțiune! Cum se selectează acțiunile pentru PAEDC-ul tău </vt:lpstr>
      <vt:lpstr>Despre ce acțiuni discutăm? - Scopul și ținta acțiunilor </vt:lpstr>
      <vt:lpstr>Multe posibilități pentru autoritatea locală de a acționa! -Implementatorul, facilitator, furnizor, politician și planificator  </vt:lpstr>
      <vt:lpstr>Întrebări de luat în considerare înainte de a alege acțiuni</vt:lpstr>
      <vt:lpstr>Luarea de măsuri pentru atenuarea emisiilor de GES</vt:lpstr>
      <vt:lpstr>Acțiunile de atenuare sector după sector - Sectorul Construcțiilor</vt:lpstr>
      <vt:lpstr>Acțiuni pentru atenuare sector după sector - Sectorul Transporturi</vt:lpstr>
      <vt:lpstr>PowerPoint Presentation</vt:lpstr>
      <vt:lpstr>Acțiuni pentru atenuare sector după sector - Alte zone</vt:lpstr>
      <vt:lpstr>Luarea de măsuri pentru adaptarea la schimbările climatice </vt:lpstr>
      <vt:lpstr>Alte acțiuni ale autorității locale </vt:lpstr>
      <vt:lpstr>Există sprijin!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Time for actions! How to select  actions for your SECAP</dc:title>
  <dc:creator>Carolina Hiller</dc:creator>
  <cp:lastModifiedBy>Adrian Andrei</cp:lastModifiedBy>
  <cp:revision>25</cp:revision>
  <dcterms:created xsi:type="dcterms:W3CDTF">2019-03-17T14:25:04Z</dcterms:created>
  <dcterms:modified xsi:type="dcterms:W3CDTF">2019-06-04T14:25:04Z</dcterms:modified>
</cp:coreProperties>
</file>